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5" r:id="rId1"/>
    <p:sldMasterId id="2147483666" r:id="rId2"/>
  </p:sldMasterIdLst>
  <p:notesMasterIdLst>
    <p:notesMasterId r:id="rId64"/>
  </p:notesMasterIdLst>
  <p:sldIdLst>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Lst>
  <p:sldSz cx="9144000" cy="5143500" type="screen16x9"/>
  <p:notesSz cx="6858000" cy="9144000"/>
  <p:embeddedFontLst>
    <p:embeddedFont>
      <p:font typeface="Barlow" panose="00000500000000000000" pitchFamily="2" charset="0"/>
      <p:regular r:id="rId65"/>
      <p:bold r:id="rId66"/>
      <p:italic r:id="rId67"/>
      <p:boldItalic r:id="rId68"/>
    </p:embeddedFont>
    <p:embeddedFont>
      <p:font typeface="Barlow Light" panose="00000400000000000000" pitchFamily="2" charset="0"/>
      <p:regular r:id="rId69"/>
      <p:bold r:id="rId70"/>
      <p:italic r:id="rId71"/>
      <p:boldItalic r:id="rId72"/>
    </p:embeddedFont>
    <p:embeddedFont>
      <p:font typeface="Calibri" panose="020F0502020204030204" pitchFamily="34" charset="0"/>
      <p:regular r:id="rId73"/>
      <p:bold r:id="rId74"/>
      <p:italic r:id="rId75"/>
      <p:boldItalic r:id="rId76"/>
    </p:embeddedFont>
    <p:embeddedFont>
      <p:font typeface="Comic Sans MS" panose="030F0702030302020204" pitchFamily="66" charset="0"/>
      <p:regular r:id="rId77"/>
      <p:bold r:id="rId78"/>
      <p:italic r:id="rId79"/>
      <p:boldItalic r:id="rId80"/>
    </p:embeddedFont>
    <p:embeddedFont>
      <p:font typeface="Georgia" panose="02040502050405020303" pitchFamily="18" charset="0"/>
      <p:regular r:id="rId81"/>
      <p:bold r:id="rId82"/>
      <p:italic r:id="rId83"/>
      <p:boldItalic r:id="rId84"/>
    </p:embeddedFont>
    <p:embeddedFont>
      <p:font typeface="Proxima Nova Semibold" panose="020B0604020202020204" charset="0"/>
      <p:regular r:id="rId85"/>
      <p:bold r:id="rId86"/>
      <p:boldItalic r:id="rId87"/>
    </p:embeddedFont>
    <p:embeddedFont>
      <p:font typeface="Raleway" pitchFamily="2" charset="0"/>
      <p:regular r:id="rId88"/>
      <p:bold r:id="rId89"/>
      <p:italic r:id="rId90"/>
      <p:boldItalic r:id="rId91"/>
    </p:embeddedFont>
    <p:embeddedFont>
      <p:font typeface="Raleway Medium" pitchFamily="2" charset="0"/>
      <p:regular r:id="rId92"/>
      <p:bold r:id="rId93"/>
      <p:italic r:id="rId94"/>
      <p:boldItalic r:id="rId95"/>
    </p:embeddedFont>
    <p:embeddedFont>
      <p:font typeface="Raleway SemiBold" pitchFamily="2" charset="0"/>
      <p:regular r:id="rId96"/>
      <p:bold r:id="rId97"/>
      <p:italic r:id="rId98"/>
      <p:boldItalic r:id="rId99"/>
    </p:embeddedFont>
    <p:embeddedFont>
      <p:font typeface="Roboto" panose="02000000000000000000" pitchFamily="2" charset="0"/>
      <p:regular r:id="rId100"/>
      <p:bold r:id="rId101"/>
      <p:italic r:id="rId102"/>
      <p:boldItalic r:id="rId10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300" autoAdjust="0"/>
  </p:normalViewPr>
  <p:slideViewPr>
    <p:cSldViewPr snapToGrid="0">
      <p:cViewPr varScale="1">
        <p:scale>
          <a:sx n="162" d="100"/>
          <a:sy n="162" d="100"/>
        </p:scale>
        <p:origin x="144" y="3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font" Target="fonts/font4.fntdata"/><Relationship Id="rId84" Type="http://schemas.openxmlformats.org/officeDocument/2006/relationships/font" Target="fonts/font20.fntdata"/><Relationship Id="rId89" Type="http://schemas.openxmlformats.org/officeDocument/2006/relationships/font" Target="fonts/font25.fntdata"/><Relationship Id="rId16" Type="http://schemas.openxmlformats.org/officeDocument/2006/relationships/slide" Target="slides/slide14.xml"/><Relationship Id="rId107" Type="http://schemas.openxmlformats.org/officeDocument/2006/relationships/tableStyles" Target="tableStyles.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0.fntdata"/><Relationship Id="rId79" Type="http://schemas.openxmlformats.org/officeDocument/2006/relationships/font" Target="fonts/font15.fntdata"/><Relationship Id="rId102" Type="http://schemas.openxmlformats.org/officeDocument/2006/relationships/font" Target="fonts/font38.fntdata"/><Relationship Id="rId5" Type="http://schemas.openxmlformats.org/officeDocument/2006/relationships/slide" Target="slides/slide3.xml"/><Relationship Id="rId90" Type="http://schemas.openxmlformats.org/officeDocument/2006/relationships/font" Target="fonts/font26.fntdata"/><Relationship Id="rId95" Type="http://schemas.openxmlformats.org/officeDocument/2006/relationships/font" Target="fonts/font31.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notesMaster" Target="notesMasters/notesMaster1.xml"/><Relationship Id="rId69" Type="http://schemas.openxmlformats.org/officeDocument/2006/relationships/font" Target="fonts/font5.fntdata"/><Relationship Id="rId80" Type="http://schemas.openxmlformats.org/officeDocument/2006/relationships/font" Target="fonts/font16.fntdata"/><Relationship Id="rId85" Type="http://schemas.openxmlformats.org/officeDocument/2006/relationships/font" Target="fonts/font21.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39.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6.fntdata"/><Relationship Id="rId75" Type="http://schemas.openxmlformats.org/officeDocument/2006/relationships/font" Target="fonts/font11.fntdata"/><Relationship Id="rId83" Type="http://schemas.openxmlformats.org/officeDocument/2006/relationships/font" Target="fonts/font19.fntdata"/><Relationship Id="rId88" Type="http://schemas.openxmlformats.org/officeDocument/2006/relationships/font" Target="fonts/font24.fntdata"/><Relationship Id="rId91" Type="http://schemas.openxmlformats.org/officeDocument/2006/relationships/font" Target="fonts/font27.fntdata"/><Relationship Id="rId96" Type="http://schemas.openxmlformats.org/officeDocument/2006/relationships/font" Target="fonts/font32.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font" Target="fonts/font14.fntdata"/><Relationship Id="rId81" Type="http://schemas.openxmlformats.org/officeDocument/2006/relationships/font" Target="fonts/font17.fntdata"/><Relationship Id="rId86" Type="http://schemas.openxmlformats.org/officeDocument/2006/relationships/font" Target="fonts/font22.fntdata"/><Relationship Id="rId94" Type="http://schemas.openxmlformats.org/officeDocument/2006/relationships/font" Target="fonts/font30.fntdata"/><Relationship Id="rId99" Type="http://schemas.openxmlformats.org/officeDocument/2006/relationships/font" Target="fonts/font35.fntdata"/><Relationship Id="rId101" Type="http://schemas.openxmlformats.org/officeDocument/2006/relationships/font" Target="fonts/font37.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2.fntdata"/><Relationship Id="rId97" Type="http://schemas.openxmlformats.org/officeDocument/2006/relationships/font" Target="fonts/font33.fntdata"/><Relationship Id="rId104"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font" Target="fonts/font7.fntdata"/><Relationship Id="rId92" Type="http://schemas.openxmlformats.org/officeDocument/2006/relationships/font" Target="fonts/font28.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2.fntdata"/><Relationship Id="rId87" Type="http://schemas.openxmlformats.org/officeDocument/2006/relationships/font" Target="fonts/font23.fntdata"/><Relationship Id="rId61" Type="http://schemas.openxmlformats.org/officeDocument/2006/relationships/slide" Target="slides/slide59.xml"/><Relationship Id="rId82" Type="http://schemas.openxmlformats.org/officeDocument/2006/relationships/font" Target="fonts/font18.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3.fntdata"/><Relationship Id="rId100" Type="http://schemas.openxmlformats.org/officeDocument/2006/relationships/font" Target="fonts/font36.fntdata"/><Relationship Id="rId105"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8.fntdata"/><Relationship Id="rId93" Type="http://schemas.openxmlformats.org/officeDocument/2006/relationships/font" Target="fonts/font29.fntdata"/><Relationship Id="rId98" Type="http://schemas.openxmlformats.org/officeDocument/2006/relationships/font" Target="fonts/font34.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youtube.com/watch?v=rR4n-0KYeKQ&amp;t=3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bc6d1bac6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gbc6d1bac67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400"/>
              <a:buNone/>
            </a:pPr>
            <a:endParaRPr sz="1200">
              <a:solidFill>
                <a:srgbClr val="202124"/>
              </a:solidFill>
              <a:highlight>
                <a:srgbClr val="F8F9FA"/>
              </a:highlight>
            </a:endParaRPr>
          </a:p>
          <a:p>
            <a:pPr marL="0" lvl="0" indent="0" algn="l" rtl="0">
              <a:spcBef>
                <a:spcPts val="0"/>
              </a:spcBef>
              <a:spcAft>
                <a:spcPts val="0"/>
              </a:spcAft>
              <a:buSzPts val="1400"/>
              <a:buNone/>
            </a:pPr>
            <a:r>
              <a:rPr lang="tr-TR" sz="1200">
                <a:solidFill>
                  <a:srgbClr val="202124"/>
                </a:solidFill>
                <a:highlight>
                  <a:srgbClr val="F8F9FA"/>
                </a:highlight>
              </a:rPr>
              <a:t>hoş geldiniz. Umarım her şey sizin için iyidir.</a:t>
            </a:r>
            <a:endParaRPr sz="1200">
              <a:solidFill>
                <a:srgbClr val="202124"/>
              </a:solidFill>
              <a:highlight>
                <a:srgbClr val="F8F9FA"/>
              </a:highlight>
            </a:endParaRPr>
          </a:p>
          <a:p>
            <a:pPr marL="0" lvl="0" indent="0" algn="l" rtl="0">
              <a:spcBef>
                <a:spcPts val="0"/>
              </a:spcBef>
              <a:spcAft>
                <a:spcPts val="0"/>
              </a:spcAft>
              <a:buSzPts val="1400"/>
              <a:buNone/>
            </a:pPr>
            <a:r>
              <a:rPr lang="tr-TR" sz="1200">
                <a:solidFill>
                  <a:srgbClr val="202124"/>
                </a:solidFill>
                <a:highlight>
                  <a:srgbClr val="F8F9FA"/>
                </a:highlight>
              </a:rPr>
              <a:t>Bugün DevOps sınıfındayız.</a:t>
            </a:r>
            <a:endParaRPr sz="1200">
              <a:solidFill>
                <a:srgbClr val="202124"/>
              </a:solidFill>
              <a:highlight>
                <a:srgbClr val="F8F9FA"/>
              </a:highlight>
            </a:endParaRPr>
          </a:p>
          <a:p>
            <a:pPr marL="0" lvl="0" indent="0" algn="l" rtl="0">
              <a:spcBef>
                <a:spcPts val="0"/>
              </a:spcBef>
              <a:spcAft>
                <a:spcPts val="0"/>
              </a:spcAft>
              <a:buSzPts val="1400"/>
              <a:buNone/>
            </a:pPr>
            <a:endParaRPr sz="1200">
              <a:solidFill>
                <a:srgbClr val="202124"/>
              </a:solidFill>
              <a:highlight>
                <a:srgbClr val="F8F9FA"/>
              </a:highlight>
            </a:endParaRPr>
          </a:p>
          <a:p>
            <a:pPr marL="0" lvl="0" indent="0" algn="l" rtl="0">
              <a:spcBef>
                <a:spcPts val="0"/>
              </a:spcBef>
              <a:spcAft>
                <a:spcPts val="0"/>
              </a:spcAft>
              <a:buSzPts val="1400"/>
              <a:buNone/>
            </a:pPr>
            <a:r>
              <a:rPr lang="tr-TR" sz="1200">
                <a:solidFill>
                  <a:srgbClr val="202124"/>
                </a:solidFill>
                <a:highlight>
                  <a:srgbClr val="F8F9FA"/>
                </a:highlight>
              </a:rPr>
              <a:t>Hepinizin peardeck'e katılmasını bekliyorum.</a:t>
            </a:r>
            <a:endParaRPr sz="1200">
              <a:solidFill>
                <a:srgbClr val="202124"/>
              </a:solidFill>
              <a:highlight>
                <a:srgbClr val="F8F9FA"/>
              </a:highlight>
            </a:endParaRPr>
          </a:p>
          <a:p>
            <a:pPr marL="0" lvl="0" indent="0" algn="l" rtl="0">
              <a:spcBef>
                <a:spcPts val="0"/>
              </a:spcBef>
              <a:spcAft>
                <a:spcPts val="0"/>
              </a:spcAft>
              <a:buSzPts val="1400"/>
              <a:buNone/>
            </a:pPr>
            <a:endParaRPr sz="1200">
              <a:solidFill>
                <a:srgbClr val="202124"/>
              </a:solidFill>
              <a:highlight>
                <a:srgbClr val="F8F9FA"/>
              </a:highlight>
            </a:endParaRPr>
          </a:p>
          <a:p>
            <a:pPr marL="0" lvl="0" indent="0" algn="l" rtl="0">
              <a:spcBef>
                <a:spcPts val="0"/>
              </a:spcBef>
              <a:spcAft>
                <a:spcPts val="0"/>
              </a:spcAft>
              <a:buSzPts val="1400"/>
              <a:buNone/>
            </a:pPr>
            <a:r>
              <a:rPr lang="tr-TR" sz="1200">
                <a:solidFill>
                  <a:srgbClr val="202124"/>
                </a:solidFill>
                <a:highlight>
                  <a:srgbClr val="F8F9FA"/>
                </a:highlight>
              </a:rPr>
              <a:t>Beklerken DevOps'tan bahsedelim;</a:t>
            </a:r>
            <a:endParaRPr sz="1200">
              <a:solidFill>
                <a:srgbClr val="202124"/>
              </a:solidFill>
              <a:highlight>
                <a:srgbClr val="F8F9FA"/>
              </a:highlight>
            </a:endParaRPr>
          </a:p>
          <a:p>
            <a:pPr marL="0" lvl="0" indent="0" algn="l" rtl="0">
              <a:spcBef>
                <a:spcPts val="0"/>
              </a:spcBef>
              <a:spcAft>
                <a:spcPts val="0"/>
              </a:spcAft>
              <a:buSzPts val="1400"/>
              <a:buNone/>
            </a:pPr>
            <a:endParaRPr sz="1200">
              <a:solidFill>
                <a:srgbClr val="202124"/>
              </a:solidFill>
              <a:highlight>
                <a:srgbClr val="F8F9FA"/>
              </a:highlight>
            </a:endParaRPr>
          </a:p>
          <a:p>
            <a:pPr marL="0" lvl="0" indent="0" algn="l" rtl="0">
              <a:spcBef>
                <a:spcPts val="0"/>
              </a:spcBef>
              <a:spcAft>
                <a:spcPts val="0"/>
              </a:spcAft>
              <a:buSzPts val="1400"/>
              <a:buNone/>
            </a:pPr>
            <a:r>
              <a:rPr lang="tr-TR" sz="1200">
                <a:solidFill>
                  <a:srgbClr val="202124"/>
                </a:solidFill>
                <a:highlight>
                  <a:srgbClr val="F8F9FA"/>
                </a:highlight>
              </a:rPr>
              <a:t>Henüz path seçimi yapılmadı değil mi?</a:t>
            </a:r>
            <a:endParaRPr sz="1200">
              <a:solidFill>
                <a:srgbClr val="202124"/>
              </a:solidFill>
              <a:highlight>
                <a:srgbClr val="F8F9FA"/>
              </a:highlight>
            </a:endParaRPr>
          </a:p>
          <a:p>
            <a:pPr marL="0" lvl="0" indent="0" algn="l" rtl="0">
              <a:spcBef>
                <a:spcPts val="0"/>
              </a:spcBef>
              <a:spcAft>
                <a:spcPts val="0"/>
              </a:spcAft>
              <a:buSzPts val="1400"/>
              <a:buNone/>
            </a:pPr>
            <a:endParaRPr sz="1200">
              <a:solidFill>
                <a:srgbClr val="202124"/>
              </a:solidFill>
              <a:highlight>
                <a:srgbClr val="F8F9FA"/>
              </a:highlight>
            </a:endParaRPr>
          </a:p>
          <a:p>
            <a:pPr marL="0" marR="38100" lvl="0" indent="0" algn="l" rtl="0">
              <a:lnSpc>
                <a:spcPct val="128571"/>
              </a:lnSpc>
              <a:spcBef>
                <a:spcPts val="0"/>
              </a:spcBef>
              <a:spcAft>
                <a:spcPts val="0"/>
              </a:spcAft>
              <a:buSzPts val="1100"/>
              <a:buNone/>
            </a:pPr>
            <a:r>
              <a:rPr lang="tr-TR" sz="1200">
                <a:solidFill>
                  <a:srgbClr val="202124"/>
                </a:solidFill>
                <a:highlight>
                  <a:srgbClr val="F8F9FA"/>
                </a:highlight>
              </a:rPr>
              <a:t>DevOps'ta kimler olacak?</a:t>
            </a:r>
            <a:endParaRPr sz="1200">
              <a:solidFill>
                <a:srgbClr val="202124"/>
              </a:solidFill>
              <a:highlight>
                <a:srgbClr val="F8F9FA"/>
              </a:highlight>
            </a:endParaRPr>
          </a:p>
          <a:p>
            <a:pPr marL="0" marR="38100" lvl="0" indent="0" algn="l" rtl="0">
              <a:lnSpc>
                <a:spcPct val="128571"/>
              </a:lnSpc>
              <a:spcBef>
                <a:spcPts val="0"/>
              </a:spcBef>
              <a:spcAft>
                <a:spcPts val="0"/>
              </a:spcAft>
              <a:buSzPts val="1100"/>
              <a:buNone/>
            </a:pPr>
            <a:endParaRPr sz="1200">
              <a:solidFill>
                <a:srgbClr val="202124"/>
              </a:solidFill>
              <a:highlight>
                <a:srgbClr val="F8F9FA"/>
              </a:highlight>
            </a:endParaRPr>
          </a:p>
          <a:p>
            <a:pPr marL="0" marR="38100" lvl="0" indent="0" algn="l" rtl="0">
              <a:lnSpc>
                <a:spcPct val="128571"/>
              </a:lnSpc>
              <a:spcBef>
                <a:spcPts val="0"/>
              </a:spcBef>
              <a:spcAft>
                <a:spcPts val="0"/>
              </a:spcAft>
              <a:buSzPts val="1100"/>
              <a:buNone/>
            </a:pPr>
            <a:r>
              <a:rPr lang="tr-TR" sz="1200">
                <a:solidFill>
                  <a:srgbClr val="202124"/>
                </a:solidFill>
                <a:highlight>
                  <a:srgbClr val="F8F9FA"/>
                </a:highlight>
              </a:rPr>
              <a:t>Bugün devops konusunun kafanızda daha iyi oturacağını düşünüyorum. </a:t>
            </a:r>
            <a:endParaRPr sz="1200">
              <a:solidFill>
                <a:srgbClr val="202124"/>
              </a:solidFill>
              <a:highlight>
                <a:srgbClr val="F8F9FA"/>
              </a:highlight>
            </a:endParaRPr>
          </a:p>
          <a:p>
            <a:pPr marL="0" marR="38100" lvl="0" indent="0" algn="l" rtl="0">
              <a:lnSpc>
                <a:spcPct val="128571"/>
              </a:lnSpc>
              <a:spcBef>
                <a:spcPts val="0"/>
              </a:spcBef>
              <a:spcAft>
                <a:spcPts val="0"/>
              </a:spcAft>
              <a:buSzPts val="1100"/>
              <a:buNone/>
            </a:pPr>
            <a:r>
              <a:rPr lang="tr-TR" sz="1200">
                <a:solidFill>
                  <a:srgbClr val="202124"/>
                </a:solidFill>
                <a:highlight>
                  <a:srgbClr val="F8F9FA"/>
                </a:highlight>
              </a:rPr>
              <a:t>Yansılardan giderken yeri geldikçe gerçek durumlardan örnekler vereceğim.</a:t>
            </a:r>
            <a:endParaRPr sz="12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endParaRPr sz="12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1200">
                <a:solidFill>
                  <a:srgbClr val="202124"/>
                </a:solidFill>
                <a:highlight>
                  <a:srgbClr val="F8F9FA"/>
                </a:highlight>
              </a:rPr>
              <a:t> ders sonrasında da devops path’inden hocalarımız tarafından bu path’i düşünen arkadaşlar için soru cevap seansı yapılacak. İnşallah bugün kafanızdaki soru işaretleri tamamen gidecek.</a:t>
            </a:r>
            <a:endParaRPr sz="1200">
              <a:solidFill>
                <a:srgbClr val="202124"/>
              </a:solidFill>
              <a:highlight>
                <a:srgbClr val="F8F9FA"/>
              </a:highlight>
            </a:endParaRPr>
          </a:p>
          <a:p>
            <a:pPr marL="0" lvl="0" indent="0" algn="l" rtl="0">
              <a:spcBef>
                <a:spcPts val="0"/>
              </a:spcBef>
              <a:spcAft>
                <a:spcPts val="0"/>
              </a:spcAft>
              <a:buSzPts val="1400"/>
              <a:buNone/>
            </a:pPr>
            <a:endParaRPr>
              <a:solidFill>
                <a:schemeClr val="dk1"/>
              </a:solidFill>
            </a:endParaRPr>
          </a:p>
          <a:p>
            <a:pPr marL="0" lvl="0" indent="0" algn="l" rtl="0">
              <a:spcBef>
                <a:spcPts val="0"/>
              </a:spcBef>
              <a:spcAft>
                <a:spcPts val="0"/>
              </a:spcAft>
              <a:buSzPts val="1400"/>
              <a:buNone/>
            </a:pPr>
            <a:endParaRPr>
              <a:solidFill>
                <a:schemeClr val="dk1"/>
              </a:solidFill>
            </a:endParaRPr>
          </a:p>
          <a:p>
            <a:pPr marL="0" lvl="0" indent="0" algn="l" rtl="0">
              <a:spcBef>
                <a:spcPts val="0"/>
              </a:spcBef>
              <a:spcAft>
                <a:spcPts val="0"/>
              </a:spcAft>
              <a:buClr>
                <a:schemeClr val="dk1"/>
              </a:buClr>
              <a:buSzPts val="1400"/>
              <a:buFont typeface="Arial"/>
              <a:buNone/>
            </a:pP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bb57d8a78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bb57d8a78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sz="1300">
                <a:solidFill>
                  <a:srgbClr val="202124"/>
                </a:solidFill>
                <a:highlight>
                  <a:srgbClr val="F8F9FA"/>
                </a:highlight>
              </a:rPr>
              <a:t>Devops :</a:t>
            </a:r>
            <a:endParaRPr sz="1300">
              <a:solidFill>
                <a:srgbClr val="202124"/>
              </a:solidFill>
              <a:highlight>
                <a:srgbClr val="F8F9FA"/>
              </a:highlight>
            </a:endParaRPr>
          </a:p>
          <a:p>
            <a:pPr marL="0" marR="38100" lvl="0" indent="0" algn="l" rtl="0">
              <a:lnSpc>
                <a:spcPct val="128571"/>
              </a:lnSpc>
              <a:spcBef>
                <a:spcPts val="0"/>
              </a:spcBef>
              <a:spcAft>
                <a:spcPts val="0"/>
              </a:spcAft>
              <a:buNone/>
            </a:pPr>
            <a:r>
              <a:rPr lang="tr-TR" sz="1300">
                <a:solidFill>
                  <a:srgbClr val="202124"/>
                </a:solidFill>
                <a:highlight>
                  <a:srgbClr val="F8F9FA"/>
                </a:highlight>
              </a:rPr>
              <a:t>(SDLC) yani yazılım geliştirme yaşam döngüsünü kısaltmayı ve yüksek yazılım kalitesi  sağlamayı amaçlar.</a:t>
            </a:r>
            <a:endParaRPr sz="1300">
              <a:solidFill>
                <a:srgbClr val="202124"/>
              </a:solidFill>
              <a:highlight>
                <a:srgbClr val="F8F9FA"/>
              </a:highlight>
            </a:endParaRPr>
          </a:p>
          <a:p>
            <a:pPr marL="0" marR="38100" lvl="0" indent="0" algn="l" rtl="0">
              <a:lnSpc>
                <a:spcPct val="128571"/>
              </a:lnSpc>
              <a:spcBef>
                <a:spcPts val="0"/>
              </a:spcBef>
              <a:spcAft>
                <a:spcPts val="0"/>
              </a:spcAft>
              <a:buNone/>
            </a:pPr>
            <a:endParaRPr sz="1300">
              <a:solidFill>
                <a:srgbClr val="202124"/>
              </a:solidFill>
              <a:highlight>
                <a:srgbClr val="F8F9FA"/>
              </a:highlight>
            </a:endParaRPr>
          </a:p>
          <a:p>
            <a:pPr marL="0" marR="38100" lvl="0" indent="0" algn="l" rtl="0">
              <a:lnSpc>
                <a:spcPct val="128571"/>
              </a:lnSpc>
              <a:spcBef>
                <a:spcPts val="0"/>
              </a:spcBef>
              <a:spcAft>
                <a:spcPts val="0"/>
              </a:spcAft>
              <a:buNone/>
            </a:pPr>
            <a:r>
              <a:rPr lang="tr-TR" sz="1300">
                <a:solidFill>
                  <a:srgbClr val="202124"/>
                </a:solidFill>
                <a:highlight>
                  <a:srgbClr val="F8F9FA"/>
                </a:highlight>
              </a:rPr>
              <a:t>Böylece müşterilere daha iyi hizmet vermek ve pazarda daha etkin rekabet etmek amaçlanmaktadır.</a:t>
            </a:r>
            <a:endParaRPr sz="1300">
              <a:solidFill>
                <a:srgbClr val="202124"/>
              </a:solidFill>
              <a:highlight>
                <a:srgbClr val="F8F9FA"/>
              </a:highlight>
            </a:endParaRPr>
          </a:p>
          <a:p>
            <a:pPr marL="0" marR="38100" lvl="0" indent="0" algn="l" rtl="0">
              <a:lnSpc>
                <a:spcPct val="128571"/>
              </a:lnSpc>
              <a:spcBef>
                <a:spcPts val="0"/>
              </a:spcBef>
              <a:spcAft>
                <a:spcPts val="0"/>
              </a:spcAft>
              <a:buNone/>
            </a:pPr>
            <a:endParaRPr sz="13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1300">
                <a:solidFill>
                  <a:srgbClr val="202124"/>
                </a:solidFill>
                <a:highlight>
                  <a:srgbClr val="F8F9FA"/>
                </a:highlight>
              </a:rPr>
              <a:t>Burada bi tabir var Continuous delivery, bunu çok sık duyacaksınız. Continuous Integration ve continous delivery.</a:t>
            </a:r>
            <a:endParaRPr sz="1300">
              <a:solidFill>
                <a:srgbClr val="202124"/>
              </a:solidFill>
              <a:highlight>
                <a:srgbClr val="F8F9FA"/>
              </a:highlight>
            </a:endParaRPr>
          </a:p>
          <a:p>
            <a:pPr marL="0" lvl="0" indent="0" algn="l" rtl="0">
              <a:spcBef>
                <a:spcPts val="0"/>
              </a:spcBef>
              <a:spcAft>
                <a:spcPts val="0"/>
              </a:spcAft>
              <a:buNone/>
            </a:pPr>
            <a:r>
              <a:rPr lang="tr-TR" sz="1350">
                <a:solidFill>
                  <a:srgbClr val="333333"/>
                </a:solidFill>
                <a:highlight>
                  <a:srgbClr val="FFFFFF"/>
                </a:highlight>
              </a:rPr>
              <a:t>Bu tabirler devops deyince en çok akla gelen konular. İş görüşmelerinde de karşımıza çıkabilir. Devops sürecini anlatırken ayrıntılı olarak açıklayacağım.</a:t>
            </a:r>
            <a:endParaRPr sz="1350">
              <a:solidFill>
                <a:srgbClr val="333333"/>
              </a:solidFill>
              <a:highlight>
                <a:srgbClr val="FFFFFF"/>
              </a:highlight>
            </a:endParaRPr>
          </a:p>
          <a:p>
            <a:pPr marL="0" lvl="0" indent="0" algn="l" rtl="0">
              <a:spcBef>
                <a:spcPts val="0"/>
              </a:spcBef>
              <a:spcAft>
                <a:spcPts val="0"/>
              </a:spcAft>
              <a:buNone/>
            </a:pPr>
            <a:endParaRPr sz="1350">
              <a:solidFill>
                <a:srgbClr val="333333"/>
              </a:solidFill>
              <a:highlight>
                <a:srgbClr val="FFFFFF"/>
              </a:highlight>
            </a:endParaRPr>
          </a:p>
          <a:p>
            <a:pPr marL="0" lvl="0" indent="0" algn="l" rtl="0">
              <a:spcBef>
                <a:spcPts val="0"/>
              </a:spcBef>
              <a:spcAft>
                <a:spcPts val="0"/>
              </a:spcAft>
              <a:buNone/>
            </a:pPr>
            <a:r>
              <a:rPr lang="tr-TR" sz="1350">
                <a:solidFill>
                  <a:srgbClr val="333333"/>
                </a:solidFill>
                <a:highlight>
                  <a:srgbClr val="FFFFFF"/>
                </a:highlight>
              </a:rPr>
              <a:t>Yazılım firmalarında departmanlar vardır. Developer yazılım geliştiriciler bir departmanda  ve operations operasyon ekibi farklı deprtmanda. </a:t>
            </a:r>
            <a:endParaRPr sz="1350">
              <a:solidFill>
                <a:srgbClr val="333333"/>
              </a:solidFill>
              <a:highlight>
                <a:srgbClr val="FFFFFF"/>
              </a:highlight>
            </a:endParaRPr>
          </a:p>
          <a:p>
            <a:pPr marL="0" lvl="0" indent="0" algn="l" rtl="0">
              <a:lnSpc>
                <a:spcPct val="150000"/>
              </a:lnSpc>
              <a:spcBef>
                <a:spcPts val="0"/>
              </a:spcBef>
              <a:spcAft>
                <a:spcPts val="0"/>
              </a:spcAft>
              <a:buClr>
                <a:schemeClr val="dk1"/>
              </a:buClr>
              <a:buSzPts val="1100"/>
              <a:buFont typeface="Arial"/>
              <a:buNone/>
            </a:pPr>
            <a:r>
              <a:rPr lang="tr-TR">
                <a:solidFill>
                  <a:srgbClr val="202124"/>
                </a:solidFill>
                <a:highlight>
                  <a:srgbClr val="F8F9FA"/>
                </a:highlight>
              </a:rPr>
              <a:t>Bu iki departman arasında devops köprü görevi görür.</a:t>
            </a:r>
            <a:endParaRPr sz="1350">
              <a:solidFill>
                <a:srgbClr val="333333"/>
              </a:solidFill>
              <a:highlight>
                <a:srgbClr val="FFFFFF"/>
              </a:highlight>
            </a:endParaRPr>
          </a:p>
          <a:p>
            <a:pPr marL="0" lvl="0" indent="0" algn="l" rtl="0">
              <a:spcBef>
                <a:spcPts val="0"/>
              </a:spcBef>
              <a:spcAft>
                <a:spcPts val="0"/>
              </a:spcAft>
              <a:buNone/>
            </a:pPr>
            <a:endParaRPr sz="1350">
              <a:solidFill>
                <a:srgbClr val="333333"/>
              </a:solidFill>
              <a:highlight>
                <a:srgbClr val="FFFFFF"/>
              </a:highlight>
            </a:endParaRPr>
          </a:p>
          <a:p>
            <a:pPr marL="0" lvl="0" indent="0" algn="l" rtl="0">
              <a:spcBef>
                <a:spcPts val="0"/>
              </a:spcBef>
              <a:spcAft>
                <a:spcPts val="0"/>
              </a:spcAft>
              <a:buNone/>
            </a:pPr>
            <a:endParaRPr sz="1350">
              <a:solidFill>
                <a:srgbClr val="333333"/>
              </a:solidFill>
              <a:highlight>
                <a:srgbClr val="FFFFFF"/>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799cf75c1a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799cf75c1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50000"/>
              </a:lnSpc>
              <a:spcBef>
                <a:spcPts val="0"/>
              </a:spcBef>
              <a:spcAft>
                <a:spcPts val="0"/>
              </a:spcAft>
              <a:buNone/>
            </a:pPr>
            <a:endParaRPr>
              <a:solidFill>
                <a:srgbClr val="202124"/>
              </a:solidFill>
              <a:highlight>
                <a:srgbClr val="F8F9FA"/>
              </a:highlight>
            </a:endParaRPr>
          </a:p>
          <a:p>
            <a:pPr marL="457200" lvl="0" indent="0" algn="l" rtl="0">
              <a:lnSpc>
                <a:spcPct val="150000"/>
              </a:lnSpc>
              <a:spcBef>
                <a:spcPts val="0"/>
              </a:spcBef>
              <a:spcAft>
                <a:spcPts val="0"/>
              </a:spcAft>
              <a:buNone/>
            </a:pPr>
            <a:r>
              <a:rPr lang="tr-TR">
                <a:solidFill>
                  <a:srgbClr val="202124"/>
                </a:solidFill>
                <a:highlight>
                  <a:srgbClr val="F8F9FA"/>
                </a:highlight>
              </a:rPr>
              <a:t>Geleneksel metotda;</a:t>
            </a:r>
            <a:endParaRPr>
              <a:solidFill>
                <a:srgbClr val="202124"/>
              </a:solidFill>
              <a:highlight>
                <a:srgbClr val="F8F9FA"/>
              </a:highlight>
            </a:endParaRPr>
          </a:p>
          <a:p>
            <a:pPr marL="457200" lvl="0" indent="0" algn="l" rtl="0">
              <a:lnSpc>
                <a:spcPct val="150000"/>
              </a:lnSpc>
              <a:spcBef>
                <a:spcPts val="0"/>
              </a:spcBef>
              <a:spcAft>
                <a:spcPts val="0"/>
              </a:spcAft>
              <a:buNone/>
            </a:pPr>
            <a:r>
              <a:rPr lang="tr-TR">
                <a:solidFill>
                  <a:srgbClr val="202124"/>
                </a:solidFill>
                <a:highlight>
                  <a:srgbClr val="F8F9FA"/>
                </a:highlight>
              </a:rPr>
              <a:t>Geliştiriciler yani yazılımcılar  "Geliştirme" ortamında yeni özellikler ve işlevler yaratırlar.</a:t>
            </a:r>
            <a:endParaRPr>
              <a:solidFill>
                <a:srgbClr val="202124"/>
              </a:solidFill>
              <a:highlight>
                <a:srgbClr val="F8F9FA"/>
              </a:highlight>
            </a:endParaRPr>
          </a:p>
          <a:p>
            <a:pPr marL="457200" lvl="0" indent="0" algn="l" rtl="0">
              <a:lnSpc>
                <a:spcPct val="150000"/>
              </a:lnSpc>
              <a:spcBef>
                <a:spcPts val="0"/>
              </a:spcBef>
              <a:spcAft>
                <a:spcPts val="0"/>
              </a:spcAft>
              <a:buNone/>
            </a:pPr>
            <a:r>
              <a:rPr lang="tr-TR">
                <a:solidFill>
                  <a:srgbClr val="202124"/>
                </a:solidFill>
                <a:highlight>
                  <a:srgbClr val="F8F9FA"/>
                </a:highlight>
              </a:rPr>
              <a:t>Bunları geliştirdiklerinde  operation takımına gönderirler. </a:t>
            </a:r>
            <a:endParaRPr>
              <a:solidFill>
                <a:srgbClr val="202124"/>
              </a:solidFill>
              <a:highlight>
                <a:srgbClr val="F8F9FA"/>
              </a:highlight>
            </a:endParaRPr>
          </a:p>
          <a:p>
            <a:pPr marL="457200" lvl="0" indent="0" algn="l" rtl="0">
              <a:lnSpc>
                <a:spcPct val="150000"/>
              </a:lnSpc>
              <a:spcBef>
                <a:spcPts val="0"/>
              </a:spcBef>
              <a:spcAft>
                <a:spcPts val="0"/>
              </a:spcAft>
              <a:buNone/>
            </a:pPr>
            <a:r>
              <a:rPr lang="tr-TR">
                <a:solidFill>
                  <a:srgbClr val="202124"/>
                </a:solidFill>
                <a:highlight>
                  <a:srgbClr val="F8F9FA"/>
                </a:highlight>
              </a:rPr>
              <a:t>Bir an önce yazılımın ayağa kaldırılmasını production ortamında çalışır hale gelmesini beklerler.</a:t>
            </a:r>
            <a:endParaRPr>
              <a:solidFill>
                <a:srgbClr val="202124"/>
              </a:solidFill>
              <a:highlight>
                <a:srgbClr val="F8F9FA"/>
              </a:highlight>
            </a:endParaRPr>
          </a:p>
          <a:p>
            <a:pPr marL="457200" lvl="0" indent="0" algn="l" rtl="0">
              <a:lnSpc>
                <a:spcPct val="150000"/>
              </a:lnSpc>
              <a:spcBef>
                <a:spcPts val="0"/>
              </a:spcBef>
              <a:spcAft>
                <a:spcPts val="0"/>
              </a:spcAft>
              <a:buNone/>
            </a:pPr>
            <a:r>
              <a:rPr lang="tr-TR">
                <a:solidFill>
                  <a:srgbClr val="202124"/>
                </a:solidFill>
                <a:highlight>
                  <a:srgbClr val="F8F9FA"/>
                </a:highlight>
              </a:rPr>
              <a:t>Yansıda daha akılda kalıcı olması için bir araba fabrikası üzerinden örnek verilmiş. Yazılımcıları buradaki geliştiricilere benzetebiliriz. Yeni özellikler bularak araçlarda hep yenilik yapmaya çalışırlar. </a:t>
            </a:r>
            <a:endParaRPr>
              <a:solidFill>
                <a:srgbClr val="202124"/>
              </a:solidFill>
              <a:highlight>
                <a:srgbClr val="F8F9FA"/>
              </a:highlight>
            </a:endParaRPr>
          </a:p>
          <a:p>
            <a:pPr marL="457200" lvl="0" indent="0" algn="l" rtl="0">
              <a:lnSpc>
                <a:spcPct val="150000"/>
              </a:lnSpc>
              <a:spcBef>
                <a:spcPts val="0"/>
              </a:spcBef>
              <a:spcAft>
                <a:spcPts val="0"/>
              </a:spcAft>
              <a:buNone/>
            </a:pPr>
            <a:endParaRPr>
              <a:solidFill>
                <a:srgbClr val="202124"/>
              </a:solidFill>
              <a:highlight>
                <a:srgbClr val="F8F9FA"/>
              </a:highlight>
            </a:endParaRPr>
          </a:p>
          <a:p>
            <a:pPr marL="457200" lvl="0" indent="0" algn="l" rtl="0">
              <a:lnSpc>
                <a:spcPct val="150000"/>
              </a:lnSpc>
              <a:spcBef>
                <a:spcPts val="0"/>
              </a:spcBef>
              <a:spcAft>
                <a:spcPts val="0"/>
              </a:spcAft>
              <a:buNone/>
            </a:pPr>
            <a:endParaRPr>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endParaRPr>
              <a:solidFill>
                <a:srgbClr val="202124"/>
              </a:solidFill>
              <a:highlight>
                <a:srgbClr val="F8F9FA"/>
              </a:highlight>
            </a:endParaRPr>
          </a:p>
          <a:p>
            <a:pPr marL="457200" lvl="0" indent="0" algn="l" rtl="0">
              <a:lnSpc>
                <a:spcPct val="150000"/>
              </a:lnSpc>
              <a:spcBef>
                <a:spcPts val="0"/>
              </a:spcBef>
              <a:spcAft>
                <a:spcPts val="0"/>
              </a:spcAft>
              <a:buNone/>
            </a:pPr>
            <a:endParaRPr sz="18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799cf75c1a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799cf75c1a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50000"/>
              </a:lnSpc>
              <a:spcBef>
                <a:spcPts val="0"/>
              </a:spcBef>
              <a:spcAft>
                <a:spcPts val="0"/>
              </a:spcAft>
              <a:buClr>
                <a:schemeClr val="dk1"/>
              </a:buClr>
              <a:buSzPts val="1100"/>
              <a:buFont typeface="Arial"/>
              <a:buNone/>
            </a:pPr>
            <a:r>
              <a:rPr lang="tr-TR">
                <a:solidFill>
                  <a:srgbClr val="202124"/>
                </a:solidFill>
                <a:highlight>
                  <a:srgbClr val="F8F9FA"/>
                </a:highlight>
              </a:rPr>
              <a:t>Ancak operations takımına gelirsek, bir yazılımın ihtiyaç duyduğu ortamı, alt yapıyı hazırlar ona uygun olarak gerekli serverları açar, </a:t>
            </a:r>
            <a:endParaRPr>
              <a:solidFill>
                <a:srgbClr val="202124"/>
              </a:solidFill>
              <a:highlight>
                <a:srgbClr val="F8F9FA"/>
              </a:highlight>
            </a:endParaRPr>
          </a:p>
          <a:p>
            <a:pPr marL="457200" lvl="0" indent="0" algn="l" rtl="0">
              <a:lnSpc>
                <a:spcPct val="150000"/>
              </a:lnSpc>
              <a:spcBef>
                <a:spcPts val="0"/>
              </a:spcBef>
              <a:spcAft>
                <a:spcPts val="0"/>
              </a:spcAft>
              <a:buClr>
                <a:schemeClr val="dk1"/>
              </a:buClr>
              <a:buSzPts val="1100"/>
              <a:buFont typeface="Arial"/>
              <a:buNone/>
            </a:pPr>
            <a:r>
              <a:rPr lang="tr-TR">
                <a:solidFill>
                  <a:srgbClr val="202124"/>
                </a:solidFill>
                <a:highlight>
                  <a:srgbClr val="F8F9FA"/>
                </a:highlight>
              </a:rPr>
              <a:t>takibini yaparlar. farklı sistemlerin bir birleri ile uyum içinde çalışmasını, uygun bir alt yapı kurarak sağlarlar.</a:t>
            </a:r>
            <a:endParaRPr>
              <a:solidFill>
                <a:srgbClr val="202124"/>
              </a:solidFill>
              <a:highlight>
                <a:srgbClr val="F8F9FA"/>
              </a:highlight>
            </a:endParaRPr>
          </a:p>
          <a:p>
            <a:pPr marL="457200" lvl="0" indent="0" algn="l" rtl="0">
              <a:lnSpc>
                <a:spcPct val="150000"/>
              </a:lnSpc>
              <a:spcBef>
                <a:spcPts val="0"/>
              </a:spcBef>
              <a:spcAft>
                <a:spcPts val="0"/>
              </a:spcAft>
              <a:buNone/>
            </a:pPr>
            <a:r>
              <a:rPr lang="tr-TR">
                <a:solidFill>
                  <a:srgbClr val="202124"/>
                </a:solidFill>
                <a:highlight>
                  <a:srgbClr val="F8F9FA"/>
                </a:highlight>
              </a:rPr>
              <a:t>Her yenilik yapılan her değişiklik sistemde de farklılığa gidilmesine neden olur. Çünkü bambaşka ihtiyaçlar doğurabilir.</a:t>
            </a:r>
            <a:endParaRPr>
              <a:solidFill>
                <a:srgbClr val="202124"/>
              </a:solidFill>
              <a:highlight>
                <a:srgbClr val="F8F9FA"/>
              </a:highlight>
            </a:endParaRPr>
          </a:p>
          <a:p>
            <a:pPr marL="457200" lvl="0" indent="0" algn="l" rtl="0">
              <a:lnSpc>
                <a:spcPct val="150000"/>
              </a:lnSpc>
              <a:spcBef>
                <a:spcPts val="0"/>
              </a:spcBef>
              <a:spcAft>
                <a:spcPts val="0"/>
              </a:spcAft>
              <a:buNone/>
            </a:pPr>
            <a:r>
              <a:rPr lang="tr-TR">
                <a:solidFill>
                  <a:srgbClr val="202124"/>
                </a:solidFill>
                <a:highlight>
                  <a:srgbClr val="F8F9FA"/>
                </a:highlight>
              </a:rPr>
              <a:t>Mesela bi python framework’u olan flask kullanılarak hazırlanmış bir yazılımın alt yapısı oluşturulması ile yine farklı bir python framework’u olan django ile hazırlanmış bir yazılımın alt yapısı farklıdır. Alt yapıdan kastedilen hangi işletim sistemi kullanılacak, ne kadar kaynak tüketiyorsa ona göre cloud’da açılacak makinenin özellikleri ne olacak, hangi database’e ihtiyaç duyacak ona göre data-base için  ilave bir makineye daha ihtiyaç olacak mı? </a:t>
            </a:r>
            <a:endParaRPr>
              <a:solidFill>
                <a:srgbClr val="202124"/>
              </a:solidFill>
              <a:highlight>
                <a:srgbClr val="F8F9FA"/>
              </a:highlight>
            </a:endParaRPr>
          </a:p>
          <a:p>
            <a:pPr marL="457200" lvl="0" indent="0" algn="l" rtl="0">
              <a:lnSpc>
                <a:spcPct val="150000"/>
              </a:lnSpc>
              <a:spcBef>
                <a:spcPts val="0"/>
              </a:spcBef>
              <a:spcAft>
                <a:spcPts val="0"/>
              </a:spcAft>
              <a:buNone/>
            </a:pPr>
            <a:r>
              <a:rPr lang="tr-TR">
                <a:solidFill>
                  <a:srgbClr val="202124"/>
                </a:solidFill>
                <a:highlight>
                  <a:srgbClr val="F8F9FA"/>
                </a:highlight>
              </a:rPr>
              <a:t>Kendim yaşadım. Django ile hazırlanmış bir yazılımı aws’in elastic beanstalk denen bir tool’u var onu kullanarak   ayağa kaldıracağım. Ben flaskta yaparken sorun çıkartmıyordu ama django’da bir türlü yüklenmedi. sonra araştırdım django sqlite kullanılmış, elastic beanstalk mysql veya postgre db’i arıyor bulamadığı için yükleyemiyor. Daha sonra yazılımcı arkadaş ile görüştük postgre kullanılacak şekilde ayarladık. </a:t>
            </a:r>
            <a:endParaRPr>
              <a:solidFill>
                <a:srgbClr val="202124"/>
              </a:solidFill>
              <a:highlight>
                <a:srgbClr val="F8F9FA"/>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bb57d8a78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bb57d8a78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sz="1800"/>
              <a:t>Peki bu timler kimlerden oluşur?</a:t>
            </a:r>
            <a:endParaRPr sz="1800"/>
          </a:p>
          <a:p>
            <a:pPr marL="0" lvl="0" indent="0" algn="l" rtl="0">
              <a:spcBef>
                <a:spcPts val="0"/>
              </a:spcBef>
              <a:spcAft>
                <a:spcPts val="0"/>
              </a:spcAft>
              <a:buNone/>
            </a:pPr>
            <a:r>
              <a:rPr lang="tr-TR" sz="1800"/>
              <a:t>yansıda gördüğünüz gibi</a:t>
            </a:r>
            <a:endParaRPr sz="18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bb57d8a780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7" name="Google Shape;527;gbb57d8a780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tr-TR" sz="1300">
                <a:solidFill>
                  <a:srgbClr val="202124"/>
                </a:solidFill>
                <a:highlight>
                  <a:srgbClr val="F8F9FA"/>
                </a:highlight>
              </a:rPr>
              <a:t>Geleneksel düzende veya devops’a adapte olmamış bir şirkette Development  ve Operation ekiplerinin arasında bi anlaşmazlık - bi karışıklık vardır.</a:t>
            </a:r>
            <a:endParaRPr sz="1300">
              <a:solidFill>
                <a:srgbClr val="202124"/>
              </a:solidFill>
              <a:highlight>
                <a:srgbClr val="F8F9FA"/>
              </a:highlight>
            </a:endParaRPr>
          </a:p>
          <a:p>
            <a:pPr marL="0" lvl="0" indent="0" algn="l" rtl="0">
              <a:lnSpc>
                <a:spcPct val="150000"/>
              </a:lnSpc>
              <a:spcBef>
                <a:spcPts val="0"/>
              </a:spcBef>
              <a:spcAft>
                <a:spcPts val="0"/>
              </a:spcAft>
              <a:buClr>
                <a:schemeClr val="dk1"/>
              </a:buClr>
              <a:buSzPts val="1100"/>
              <a:buFont typeface="Arial"/>
              <a:buNone/>
            </a:pPr>
            <a:r>
              <a:rPr lang="tr-TR" sz="1300">
                <a:solidFill>
                  <a:srgbClr val="202124"/>
                </a:solidFill>
                <a:highlight>
                  <a:srgbClr val="F8F9FA"/>
                </a:highlight>
              </a:rPr>
              <a:t>Yazılım ekibinin yeni bir güncelleme için gerekli kodları yazıp bitirdiğini düşünelim. </a:t>
            </a:r>
            <a:endParaRPr sz="1300">
              <a:solidFill>
                <a:srgbClr val="202124"/>
              </a:solidFill>
              <a:highlight>
                <a:srgbClr val="F8F9FA"/>
              </a:highlight>
            </a:endParaRPr>
          </a:p>
          <a:p>
            <a:pPr marL="0" lvl="0" indent="0" algn="l" rtl="0">
              <a:lnSpc>
                <a:spcPct val="150000"/>
              </a:lnSpc>
              <a:spcBef>
                <a:spcPts val="0"/>
              </a:spcBef>
              <a:spcAft>
                <a:spcPts val="0"/>
              </a:spcAft>
              <a:buClr>
                <a:schemeClr val="dk1"/>
              </a:buClr>
              <a:buSzPts val="1100"/>
              <a:buFont typeface="Arial"/>
              <a:buNone/>
            </a:pPr>
            <a:r>
              <a:rPr lang="tr-TR" sz="1300">
                <a:solidFill>
                  <a:srgbClr val="202124"/>
                </a:solidFill>
                <a:highlight>
                  <a:srgbClr val="F8F9FA"/>
                </a:highlight>
              </a:rPr>
              <a:t>Operation ekibi, hazırladıkları alt yapı doğrultusunda server’lara yüklemeyi yaptı sistemin çalışmasını beklerken </a:t>
            </a:r>
            <a:endParaRPr sz="1300">
              <a:solidFill>
                <a:srgbClr val="202124"/>
              </a:solidFill>
              <a:highlight>
                <a:srgbClr val="F8F9FA"/>
              </a:highlight>
            </a:endParaRPr>
          </a:p>
          <a:p>
            <a:pPr marL="0" lvl="0" indent="0" algn="l" rtl="0">
              <a:lnSpc>
                <a:spcPct val="150000"/>
              </a:lnSpc>
              <a:spcBef>
                <a:spcPts val="0"/>
              </a:spcBef>
              <a:spcAft>
                <a:spcPts val="0"/>
              </a:spcAft>
              <a:buClr>
                <a:schemeClr val="dk1"/>
              </a:buClr>
              <a:buSzPts val="1100"/>
              <a:buFont typeface="Arial"/>
              <a:buNone/>
            </a:pPr>
            <a:r>
              <a:rPr lang="tr-TR" sz="1300">
                <a:solidFill>
                  <a:srgbClr val="202124"/>
                </a:solidFill>
                <a:highlight>
                  <a:srgbClr val="F8F9FA"/>
                </a:highlight>
              </a:rPr>
              <a:t>tam tersi sistem hata verdi çalışmadı. </a:t>
            </a:r>
            <a:endParaRPr sz="1300">
              <a:solidFill>
                <a:srgbClr val="202124"/>
              </a:solidFill>
              <a:highlight>
                <a:srgbClr val="F8F9FA"/>
              </a:highlight>
            </a:endParaRPr>
          </a:p>
          <a:p>
            <a:pPr marL="0" lvl="0" indent="0" algn="l" rtl="0">
              <a:lnSpc>
                <a:spcPct val="150000"/>
              </a:lnSpc>
              <a:spcBef>
                <a:spcPts val="0"/>
              </a:spcBef>
              <a:spcAft>
                <a:spcPts val="0"/>
              </a:spcAft>
              <a:buClr>
                <a:schemeClr val="dk1"/>
              </a:buClr>
              <a:buSzPts val="1100"/>
              <a:buFont typeface="Arial"/>
              <a:buNone/>
            </a:pPr>
            <a:r>
              <a:rPr lang="tr-TR" sz="1300">
                <a:solidFill>
                  <a:srgbClr val="202124"/>
                </a:solidFill>
                <a:highlight>
                  <a:srgbClr val="F8F9FA"/>
                </a:highlight>
              </a:rPr>
              <a:t>O andan itibaren karşılıklı suçlamalar başlar arkadaşlar, en çok duyulan cümlede lokalimde çalışıyordu, siz alt yapıyı kuramadınız. </a:t>
            </a:r>
            <a:endParaRPr sz="1300">
              <a:solidFill>
                <a:srgbClr val="202124"/>
              </a:solidFill>
              <a:highlight>
                <a:srgbClr val="F8F9FA"/>
              </a:highlight>
            </a:endParaRPr>
          </a:p>
          <a:p>
            <a:pPr marL="0" lvl="0" indent="0" algn="l" rtl="0">
              <a:lnSpc>
                <a:spcPct val="150000"/>
              </a:lnSpc>
              <a:spcBef>
                <a:spcPts val="0"/>
              </a:spcBef>
              <a:spcAft>
                <a:spcPts val="0"/>
              </a:spcAft>
              <a:buClr>
                <a:schemeClr val="dk1"/>
              </a:buClr>
              <a:buSzPts val="1100"/>
              <a:buFont typeface="Arial"/>
              <a:buNone/>
            </a:pPr>
            <a:r>
              <a:rPr lang="tr-TR" sz="1300">
                <a:solidFill>
                  <a:srgbClr val="202124"/>
                </a:solidFill>
                <a:highlight>
                  <a:srgbClr val="F8F9FA"/>
                </a:highlight>
              </a:rPr>
              <a:t>Operation takımı da karşı tarafı suçlar top karşılıklı gider gelir.</a:t>
            </a:r>
            <a:endParaRPr sz="1300">
              <a:solidFill>
                <a:srgbClr val="202124"/>
              </a:solidFill>
              <a:highlight>
                <a:srgbClr val="F8F9FA"/>
              </a:highlight>
            </a:endParaRPr>
          </a:p>
          <a:p>
            <a:pPr marL="0" lvl="0" indent="0" algn="l" rtl="0">
              <a:lnSpc>
                <a:spcPct val="150000"/>
              </a:lnSpc>
              <a:spcBef>
                <a:spcPts val="0"/>
              </a:spcBef>
              <a:spcAft>
                <a:spcPts val="0"/>
              </a:spcAft>
              <a:buClr>
                <a:schemeClr val="dk1"/>
              </a:buClr>
              <a:buSzPts val="1100"/>
              <a:buFont typeface="Arial"/>
              <a:buNone/>
            </a:pPr>
            <a:r>
              <a:rPr lang="tr-TR" sz="1300">
                <a:solidFill>
                  <a:srgbClr val="202124"/>
                </a:solidFill>
                <a:highlight>
                  <a:srgbClr val="F8F9FA"/>
                </a:highlight>
              </a:rPr>
              <a:t>Geçmişte bu şekilde iki ayrı grup kendi dünyasında, kendi alanında bir şeyler yapmaya çalışır topu karşıya atar kendini kurtarmaya çalışırdı.</a:t>
            </a:r>
            <a:endParaRPr sz="12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85a32e117b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5" name="Google Shape;535;g85a32e117b_1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tr-TR" sz="1200">
                <a:solidFill>
                  <a:schemeClr val="dk1"/>
                </a:solidFill>
              </a:rPr>
              <a:t>Genel olarak development takımları için değişim yenilik meraklısı denilebilir, operation ekibi ise istikrardan, düzenden yanadır diyebiliriz.</a:t>
            </a:r>
            <a:endParaRPr sz="1200">
              <a:solidFill>
                <a:schemeClr val="dk1"/>
              </a:solidFill>
            </a:endParaRPr>
          </a:p>
          <a:p>
            <a:pPr marL="0" lvl="0" indent="0" algn="l" rtl="0">
              <a:lnSpc>
                <a:spcPct val="115000"/>
              </a:lnSpc>
              <a:spcBef>
                <a:spcPts val="1200"/>
              </a:spcBef>
              <a:spcAft>
                <a:spcPts val="1200"/>
              </a:spcAft>
              <a:buNone/>
            </a:pPr>
            <a:r>
              <a:rPr lang="tr-TR" sz="1200">
                <a:solidFill>
                  <a:schemeClr val="dk1"/>
                </a:solidFill>
              </a:rPr>
              <a:t>Kısaca özetlemek gerekirse geleneksel yaklaşımlarda aslında aynı ekibin parçası olan ve aynı hedefi olan bu iki ekip arasında koordinasyon ve işbirliği olmaması nedeniyle kopukluk ve anlaşmazlık vardı. </a:t>
            </a:r>
            <a:endParaRPr sz="12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799cf75c1a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3" name="Google Shape;543;g799cf75c1a_0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tr-TR" sz="1200">
                <a:solidFill>
                  <a:srgbClr val="202124"/>
                </a:solidFill>
                <a:highlight>
                  <a:srgbClr val="F8F9FA"/>
                </a:highlight>
              </a:rPr>
              <a:t>Bu kopukluk nasıl bir Soruna neden oluyordu fikri olan var mı?</a:t>
            </a:r>
            <a:endParaRPr sz="1200">
              <a:solidFill>
                <a:srgbClr val="202124"/>
              </a:solidFill>
              <a:highlight>
                <a:srgbClr val="F8F9FA"/>
              </a:highlight>
            </a:endParaRPr>
          </a:p>
          <a:p>
            <a:pPr marL="0" lvl="0" indent="0" algn="l" rtl="0">
              <a:lnSpc>
                <a:spcPct val="150000"/>
              </a:lnSpc>
              <a:spcBef>
                <a:spcPts val="0"/>
              </a:spcBef>
              <a:spcAft>
                <a:spcPts val="0"/>
              </a:spcAft>
              <a:buClr>
                <a:schemeClr val="dk1"/>
              </a:buClr>
              <a:buSzPts val="1100"/>
              <a:buFont typeface="Arial"/>
              <a:buNone/>
            </a:pPr>
            <a:r>
              <a:rPr lang="tr-TR" sz="1200">
                <a:solidFill>
                  <a:srgbClr val="202124"/>
                </a:solidFill>
                <a:highlight>
                  <a:srgbClr val="F8F9FA"/>
                </a:highlight>
              </a:rPr>
              <a:t>DevOps olmayan bir ortamda, developerlar  operation ekibiyle çok az veya hiç koordinasyon olmadan uygulamaları geliştirir ve pimi çekilmiş bomba gibi karşı tarafa bırakır. </a:t>
            </a:r>
            <a:endParaRPr sz="1200">
              <a:solidFill>
                <a:srgbClr val="202124"/>
              </a:solidFill>
              <a:highlight>
                <a:srgbClr val="F8F9FA"/>
              </a:highlight>
            </a:endParaRPr>
          </a:p>
          <a:p>
            <a:pPr marL="0" lvl="0" indent="0" algn="l" rtl="0">
              <a:lnSpc>
                <a:spcPct val="150000"/>
              </a:lnSpc>
              <a:spcBef>
                <a:spcPts val="0"/>
              </a:spcBef>
              <a:spcAft>
                <a:spcPts val="0"/>
              </a:spcAft>
              <a:buClr>
                <a:schemeClr val="dk1"/>
              </a:buClr>
              <a:buSzPts val="1100"/>
              <a:buFont typeface="Arial"/>
              <a:buNone/>
            </a:pPr>
            <a:r>
              <a:rPr lang="tr-TR" sz="1200">
                <a:solidFill>
                  <a:srgbClr val="202124"/>
                </a:solidFill>
                <a:highlight>
                  <a:srgbClr val="F8F9FA"/>
                </a:highlight>
              </a:rPr>
              <a:t>Operasyon ekibi daha sonra deployment için gerekli ortamı hazırlayıp, ürünü hizmete sunulmaya hazır hale getirecektir. Bu arada ürünün teslim süresinin ya da güncelleme süresinin yaklaştığını düşünün, </a:t>
            </a:r>
            <a:endParaRPr sz="1200">
              <a:solidFill>
                <a:srgbClr val="202124"/>
              </a:solidFill>
              <a:highlight>
                <a:srgbClr val="F8F9FA"/>
              </a:highlight>
            </a:endParaRPr>
          </a:p>
          <a:p>
            <a:pPr marL="0" lvl="0" indent="0" algn="l" rtl="0">
              <a:lnSpc>
                <a:spcPct val="150000"/>
              </a:lnSpc>
              <a:spcBef>
                <a:spcPts val="0"/>
              </a:spcBef>
              <a:spcAft>
                <a:spcPts val="0"/>
              </a:spcAft>
              <a:buClr>
                <a:schemeClr val="dk1"/>
              </a:buClr>
              <a:buSzPts val="1100"/>
              <a:buFont typeface="Arial"/>
              <a:buNone/>
            </a:pPr>
            <a:r>
              <a:rPr lang="tr-TR" sz="1200">
                <a:solidFill>
                  <a:srgbClr val="202124"/>
                </a:solidFill>
                <a:highlight>
                  <a:srgbClr val="F8F9FA"/>
                </a:highlight>
              </a:rPr>
              <a:t> Uygulama o ortamda çalışmazsa, her iki ekip de aynı şekilde tekrar kontrollerini testlerini yapar, yeniden dener. Bu esnada ne oldu</a:t>
            </a:r>
            <a:endParaRPr sz="1200">
              <a:solidFill>
                <a:srgbClr val="202124"/>
              </a:solidFill>
              <a:highlight>
                <a:srgbClr val="F8F9FA"/>
              </a:highlight>
            </a:endParaRPr>
          </a:p>
          <a:p>
            <a:pPr marL="0" lvl="0" indent="0" algn="l" rtl="0">
              <a:lnSpc>
                <a:spcPct val="150000"/>
              </a:lnSpc>
              <a:spcBef>
                <a:spcPts val="0"/>
              </a:spcBef>
              <a:spcAft>
                <a:spcPts val="0"/>
              </a:spcAft>
              <a:buClr>
                <a:schemeClr val="dk1"/>
              </a:buClr>
              <a:buSzPts val="1100"/>
              <a:buFont typeface="Arial"/>
              <a:buNone/>
            </a:pPr>
            <a:r>
              <a:rPr lang="tr-TR" sz="1200">
                <a:solidFill>
                  <a:srgbClr val="202124"/>
                </a:solidFill>
                <a:highlight>
                  <a:srgbClr val="F8F9FA"/>
                </a:highlight>
              </a:rPr>
              <a:t>zaman kaybı, emek israfı. Üzerine bir de stres arttı.</a:t>
            </a:r>
            <a:endParaRPr sz="1200">
              <a:solidFill>
                <a:srgbClr val="202124"/>
              </a:solidFill>
              <a:highlight>
                <a:srgbClr val="F8F9FA"/>
              </a:highlight>
            </a:endParaRPr>
          </a:p>
          <a:p>
            <a:pPr marL="0" lvl="0" indent="0" algn="l" rtl="0">
              <a:lnSpc>
                <a:spcPct val="115000"/>
              </a:lnSpc>
              <a:spcBef>
                <a:spcPts val="0"/>
              </a:spcBef>
              <a:spcAft>
                <a:spcPts val="1200"/>
              </a:spcAft>
              <a:buNone/>
            </a:pPr>
            <a:endParaRPr sz="1800">
              <a:solidFill>
                <a:srgbClr val="002060"/>
              </a:solidFill>
              <a:highlight>
                <a:schemeClr val="lt1"/>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799cf75c1a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2" name="Google Shape;552;g799cf75c1a_0_1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3A3F50"/>
              </a:buClr>
              <a:buSzPts val="1100"/>
              <a:buFont typeface="Arial"/>
              <a:buNone/>
            </a:pPr>
            <a:r>
              <a:rPr lang="tr-TR" sz="1200">
                <a:solidFill>
                  <a:srgbClr val="202124"/>
                </a:solidFill>
                <a:highlight>
                  <a:srgbClr val="F8F9FA"/>
                </a:highlight>
              </a:rPr>
              <a:t>Halbuki bu iki tim arasında işbirliği olsa, program geliştirilmeye devam ederken karşılıklı koordine olsa bu tarz sorunlar en aza indirildiği gibi </a:t>
            </a:r>
            <a:endParaRPr sz="1200">
              <a:solidFill>
                <a:srgbClr val="202124"/>
              </a:solidFill>
              <a:highlight>
                <a:srgbClr val="F8F9FA"/>
              </a:highlight>
            </a:endParaRPr>
          </a:p>
          <a:p>
            <a:pPr marL="0" lvl="0" indent="0" algn="l" rtl="0">
              <a:lnSpc>
                <a:spcPct val="150000"/>
              </a:lnSpc>
              <a:spcBef>
                <a:spcPts val="0"/>
              </a:spcBef>
              <a:spcAft>
                <a:spcPts val="0"/>
              </a:spcAft>
              <a:buClr>
                <a:srgbClr val="3A3F50"/>
              </a:buClr>
              <a:buSzPts val="1100"/>
              <a:buFont typeface="Arial"/>
              <a:buNone/>
            </a:pPr>
            <a:r>
              <a:rPr lang="tr-TR" sz="1200">
                <a:solidFill>
                  <a:srgbClr val="202124"/>
                </a:solidFill>
                <a:highlight>
                  <a:srgbClr val="F8F9FA"/>
                </a:highlight>
              </a:rPr>
              <a:t>çok daha hızlı ve daha az maliyetle yazılım geliştirilebilir. </a:t>
            </a:r>
            <a:endParaRPr sz="1200">
              <a:solidFill>
                <a:srgbClr val="202124"/>
              </a:solidFill>
              <a:highlight>
                <a:srgbClr val="F8F9FA"/>
              </a:highlight>
            </a:endParaRPr>
          </a:p>
          <a:p>
            <a:pPr marL="0" lvl="0" indent="0" algn="l" rtl="0">
              <a:lnSpc>
                <a:spcPct val="150000"/>
              </a:lnSpc>
              <a:spcBef>
                <a:spcPts val="0"/>
              </a:spcBef>
              <a:spcAft>
                <a:spcPts val="0"/>
              </a:spcAft>
              <a:buClr>
                <a:srgbClr val="3A3F50"/>
              </a:buClr>
              <a:buSzPts val="1100"/>
              <a:buFont typeface="Arial"/>
              <a:buNone/>
            </a:pPr>
            <a:r>
              <a:rPr lang="tr-TR" sz="1200">
                <a:solidFill>
                  <a:srgbClr val="202124"/>
                </a:solidFill>
                <a:highlight>
                  <a:srgbClr val="F8F9FA"/>
                </a:highlight>
              </a:rPr>
              <a:t>İşte devops akımı bu düşünceden hareketle ortaya çıkmıştır.</a:t>
            </a:r>
            <a:endParaRPr sz="1200">
              <a:solidFill>
                <a:srgbClr val="202124"/>
              </a:solidFill>
              <a:highlight>
                <a:srgbClr val="F8F9FA"/>
              </a:highlight>
            </a:endParaRPr>
          </a:p>
          <a:p>
            <a:pPr marL="0" lvl="0" indent="0" algn="l" rtl="0">
              <a:lnSpc>
                <a:spcPct val="150000"/>
              </a:lnSpc>
              <a:spcBef>
                <a:spcPts val="0"/>
              </a:spcBef>
              <a:spcAft>
                <a:spcPts val="0"/>
              </a:spcAft>
              <a:buClr>
                <a:srgbClr val="3A3F50"/>
              </a:buClr>
              <a:buSzPts val="1100"/>
              <a:buFont typeface="Arial"/>
              <a:buNone/>
            </a:pPr>
            <a:r>
              <a:rPr lang="tr-TR" sz="1200">
                <a:solidFill>
                  <a:srgbClr val="202124"/>
                </a:solidFill>
                <a:highlight>
                  <a:srgbClr val="F8F9FA"/>
                </a:highlight>
              </a:rPr>
              <a:t>Her iki departmandaki ekipleri bir araya getirip projenin başından itibaren o proje için tek bir ekip gibi çalışan “cross functional” diye tabir edilen fonksiyonel timler oluşturalım denmiş. Bu sayede karşılıklı işbirliği ve dayanışmayı artırmak hedeflenmiştir.</a:t>
            </a:r>
            <a:endParaRPr sz="1200">
              <a:solidFill>
                <a:srgbClr val="202124"/>
              </a:solidFill>
              <a:highlight>
                <a:srgbClr val="F8F9FA"/>
              </a:highlight>
            </a:endParaRPr>
          </a:p>
          <a:p>
            <a:pPr marL="0" marR="38100" lvl="0" indent="0" algn="l" rtl="0">
              <a:lnSpc>
                <a:spcPct val="128571"/>
              </a:lnSpc>
              <a:spcBef>
                <a:spcPts val="0"/>
              </a:spcBef>
              <a:spcAft>
                <a:spcPts val="0"/>
              </a:spcAft>
              <a:buClr>
                <a:srgbClr val="3A3F50"/>
              </a:buClr>
              <a:buSzPts val="1100"/>
              <a:buFont typeface="Arial"/>
              <a:buNone/>
            </a:pPr>
            <a:endParaRPr sz="1200">
              <a:solidFill>
                <a:srgbClr val="202124"/>
              </a:solidFill>
              <a:highlight>
                <a:srgbClr val="F8F9FA"/>
              </a:highlight>
            </a:endParaRPr>
          </a:p>
          <a:p>
            <a:pPr marL="0" lvl="0" indent="0" algn="l" rtl="0">
              <a:lnSpc>
                <a:spcPct val="150000"/>
              </a:lnSpc>
              <a:spcBef>
                <a:spcPts val="0"/>
              </a:spcBef>
              <a:spcAft>
                <a:spcPts val="0"/>
              </a:spcAft>
              <a:buClr>
                <a:srgbClr val="3A3F50"/>
              </a:buClr>
              <a:buSzPts val="1100"/>
              <a:buFont typeface="Arial"/>
              <a:buNone/>
            </a:pPr>
            <a:endParaRPr sz="1200">
              <a:solidFill>
                <a:srgbClr val="3A3F50"/>
              </a:solidFill>
            </a:endParaRPr>
          </a:p>
          <a:p>
            <a:pPr marL="0" lvl="0" indent="0" algn="l" rtl="0">
              <a:lnSpc>
                <a:spcPct val="150000"/>
              </a:lnSpc>
              <a:spcBef>
                <a:spcPts val="0"/>
              </a:spcBef>
              <a:spcAft>
                <a:spcPts val="0"/>
              </a:spcAft>
              <a:buClr>
                <a:srgbClr val="3A3F50"/>
              </a:buClr>
              <a:buSzPts val="1100"/>
              <a:buFont typeface="Arial"/>
              <a:buNone/>
            </a:pPr>
            <a:endParaRPr sz="1200">
              <a:solidFill>
                <a:srgbClr val="595959"/>
              </a:solidFill>
            </a:endParaRPr>
          </a:p>
          <a:p>
            <a:pPr marL="0" lvl="0" indent="0" algn="l" rtl="0">
              <a:lnSpc>
                <a:spcPct val="115000"/>
              </a:lnSpc>
              <a:spcBef>
                <a:spcPts val="0"/>
              </a:spcBef>
              <a:spcAft>
                <a:spcPts val="0"/>
              </a:spcAft>
              <a:buClr>
                <a:schemeClr val="dk1"/>
              </a:buClr>
              <a:buSzPts val="1100"/>
              <a:buFont typeface="Arial"/>
              <a:buNone/>
            </a:pPr>
            <a:endParaRPr sz="1050">
              <a:solidFill>
                <a:srgbClr val="333333"/>
              </a:solidFill>
              <a:highlight>
                <a:srgbClr val="FFFFFF"/>
              </a:highlight>
            </a:endParaRPr>
          </a:p>
          <a:p>
            <a:pPr marL="0" lvl="0" indent="0" algn="l" rtl="0">
              <a:lnSpc>
                <a:spcPct val="115000"/>
              </a:lnSpc>
              <a:spcBef>
                <a:spcPts val="1200"/>
              </a:spcBef>
              <a:spcAft>
                <a:spcPts val="1200"/>
              </a:spcAft>
              <a:buNone/>
            </a:pPr>
            <a:endParaRPr sz="1800">
              <a:solidFill>
                <a:srgbClr val="002060"/>
              </a:solidFill>
              <a:highlight>
                <a:schemeClr val="lt1"/>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799cf75c1a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1" name="Google Shape;571;g799cf75c1a_0_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15000"/>
              </a:lnSpc>
              <a:spcBef>
                <a:spcPts val="0"/>
              </a:spcBef>
              <a:spcAft>
                <a:spcPts val="0"/>
              </a:spcAft>
              <a:buNone/>
            </a:pPr>
            <a:r>
              <a:rPr lang="tr-TR" sz="1050">
                <a:solidFill>
                  <a:srgbClr val="333333"/>
                </a:solidFill>
                <a:highlight>
                  <a:srgbClr val="FFFFFF"/>
                </a:highlight>
              </a:rPr>
              <a:t>Takım olarak çalışmak, işbirliği yapmak problemlerin krize dönmeden daha kolay çözülmesi açısından önemli. </a:t>
            </a:r>
            <a:endParaRPr sz="1050">
              <a:solidFill>
                <a:srgbClr val="333333"/>
              </a:solidFill>
              <a:highlight>
                <a:srgbClr val="FFFFFF"/>
              </a:highlight>
            </a:endParaRPr>
          </a:p>
          <a:p>
            <a:pPr marL="0" lvl="0" indent="0" algn="l" rtl="0">
              <a:lnSpc>
                <a:spcPct val="115000"/>
              </a:lnSpc>
              <a:spcBef>
                <a:spcPts val="1200"/>
              </a:spcBef>
              <a:spcAft>
                <a:spcPts val="0"/>
              </a:spcAft>
              <a:buNone/>
            </a:pPr>
            <a:r>
              <a:rPr lang="tr-TR" sz="1050">
                <a:solidFill>
                  <a:srgbClr val="333333"/>
                </a:solidFill>
                <a:highlight>
                  <a:srgbClr val="FFFFFF"/>
                </a:highlight>
              </a:rPr>
              <a:t>Devops’ta bu aradaki duvarı kaldırıyoruz ve tek bir tim haline getiriyoruz.</a:t>
            </a:r>
            <a:endParaRPr sz="1050">
              <a:solidFill>
                <a:srgbClr val="333333"/>
              </a:solidFill>
              <a:highlight>
                <a:srgbClr val="FFFFFF"/>
              </a:highlight>
            </a:endParaRPr>
          </a:p>
          <a:p>
            <a:pPr marL="0" lvl="0" indent="0" algn="l" rtl="0">
              <a:lnSpc>
                <a:spcPct val="115000"/>
              </a:lnSpc>
              <a:spcBef>
                <a:spcPts val="1200"/>
              </a:spcBef>
              <a:spcAft>
                <a:spcPts val="0"/>
              </a:spcAft>
              <a:buNone/>
            </a:pPr>
            <a:endParaRPr sz="1050">
              <a:solidFill>
                <a:srgbClr val="333333"/>
              </a:solidFill>
              <a:highlight>
                <a:srgbClr val="FFFFFF"/>
              </a:highlight>
            </a:endParaRPr>
          </a:p>
          <a:p>
            <a:pPr marL="0" lvl="0" indent="0" algn="l" rtl="0">
              <a:lnSpc>
                <a:spcPct val="115000"/>
              </a:lnSpc>
              <a:spcBef>
                <a:spcPts val="1200"/>
              </a:spcBef>
              <a:spcAft>
                <a:spcPts val="1200"/>
              </a:spcAft>
              <a:buNone/>
            </a:pPr>
            <a:endParaRPr sz="1050">
              <a:solidFill>
                <a:srgbClr val="333333"/>
              </a:solidFill>
              <a:highlight>
                <a:srgbClr val="FFFFFF"/>
              </a:high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799cf75c1a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799cf75c1a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33333"/>
              </a:solidFill>
              <a:highlight>
                <a:srgbClr val="FFFFFF"/>
              </a:highlight>
            </a:endParaRPr>
          </a:p>
          <a:p>
            <a:pPr marL="0" lvl="0" indent="0" algn="l" rtl="0">
              <a:spcBef>
                <a:spcPts val="0"/>
              </a:spcBef>
              <a:spcAft>
                <a:spcPts val="0"/>
              </a:spcAft>
              <a:buNone/>
            </a:pPr>
            <a:r>
              <a:rPr lang="tr-TR" sz="1050">
                <a:solidFill>
                  <a:srgbClr val="333333"/>
                </a:solidFill>
                <a:highlight>
                  <a:srgbClr val="FFFFFF"/>
                </a:highlight>
              </a:rPr>
              <a:t>Koordinasyon ve işbirliğine ilave olarak, otomasyon tool’ları sayesinde,</a:t>
            </a:r>
            <a:endParaRPr sz="1050">
              <a:solidFill>
                <a:srgbClr val="333333"/>
              </a:solidFill>
              <a:highlight>
                <a:srgbClr val="FFFFFF"/>
              </a:highlight>
            </a:endParaRPr>
          </a:p>
          <a:p>
            <a:pPr marL="0" lvl="0" indent="0" algn="l" rtl="0">
              <a:spcBef>
                <a:spcPts val="0"/>
              </a:spcBef>
              <a:spcAft>
                <a:spcPts val="0"/>
              </a:spcAft>
              <a:buNone/>
            </a:pPr>
            <a:r>
              <a:rPr lang="tr-TR" sz="1050">
                <a:solidFill>
                  <a:srgbClr val="333333"/>
                </a:solidFill>
                <a:highlight>
                  <a:srgbClr val="FFFFFF"/>
                </a:highlight>
              </a:rPr>
              <a:t>Devops’ta kısa aralıklarla yapılan yüklemeler, deployment’lar  ile  canlı ortamda sistemin çalışması takip edilir,</a:t>
            </a:r>
            <a:endParaRPr sz="1050">
              <a:solidFill>
                <a:srgbClr val="333333"/>
              </a:solidFill>
              <a:highlight>
                <a:srgbClr val="FFFFFF"/>
              </a:highlight>
            </a:endParaRPr>
          </a:p>
          <a:p>
            <a:pPr marL="0" lvl="0" indent="0" algn="l" rtl="0">
              <a:spcBef>
                <a:spcPts val="0"/>
              </a:spcBef>
              <a:spcAft>
                <a:spcPts val="0"/>
              </a:spcAft>
              <a:buNone/>
            </a:pPr>
            <a:r>
              <a:rPr lang="tr-TR" sz="1050">
                <a:solidFill>
                  <a:srgbClr val="333333"/>
                </a:solidFill>
                <a:highlight>
                  <a:srgbClr val="FFFFFF"/>
                </a:highlight>
              </a:rPr>
              <a:t>metrikler alınır, geri beslemeler sağlanarak düzeltmeler haftalık hatta günlük olarak yapılabilir.</a:t>
            </a:r>
            <a:endParaRPr sz="1050">
              <a:solidFill>
                <a:srgbClr val="333333"/>
              </a:solidFill>
              <a:highlight>
                <a:srgbClr val="FFFFFF"/>
              </a:highlight>
            </a:endParaRPr>
          </a:p>
          <a:p>
            <a:pPr marL="0" lvl="0" indent="0" algn="l" rtl="0">
              <a:spcBef>
                <a:spcPts val="0"/>
              </a:spcBef>
              <a:spcAft>
                <a:spcPts val="0"/>
              </a:spcAft>
              <a:buNone/>
            </a:pPr>
            <a:endParaRPr sz="1050">
              <a:solidFill>
                <a:srgbClr val="333333"/>
              </a:solidFill>
              <a:highlight>
                <a:srgbClr val="FFFFFF"/>
              </a:highlight>
            </a:endParaRPr>
          </a:p>
          <a:p>
            <a:pPr marL="0" lvl="0" indent="0" algn="l" rtl="0">
              <a:spcBef>
                <a:spcPts val="0"/>
              </a:spcBef>
              <a:spcAft>
                <a:spcPts val="0"/>
              </a:spcAft>
              <a:buNone/>
            </a:pPr>
            <a:endParaRPr sz="1050">
              <a:solidFill>
                <a:srgbClr val="333333"/>
              </a:solidFill>
              <a:highlight>
                <a:srgbClr val="FFFFFF"/>
              </a:highlight>
            </a:endParaRPr>
          </a:p>
          <a:p>
            <a:pPr marL="0" lvl="0" indent="0" algn="l" rtl="0">
              <a:spcBef>
                <a:spcPts val="0"/>
              </a:spcBef>
              <a:spcAft>
                <a:spcPts val="0"/>
              </a:spcAft>
              <a:buNone/>
            </a:pPr>
            <a:endParaRPr sz="1050">
              <a:solidFill>
                <a:srgbClr val="333333"/>
              </a:solidFill>
              <a:highlight>
                <a:srgbClr val="FFFFFF"/>
              </a:highlight>
            </a:endParaRPr>
          </a:p>
          <a:p>
            <a:pPr marL="0" lvl="0" indent="0" algn="l" rtl="0">
              <a:spcBef>
                <a:spcPts val="0"/>
              </a:spcBef>
              <a:spcAft>
                <a:spcPts val="0"/>
              </a:spcAft>
              <a:buNone/>
            </a:pPr>
            <a:endParaRPr sz="1050" i="1">
              <a:solidFill>
                <a:srgbClr val="333333"/>
              </a:solidFill>
              <a:highlight>
                <a:srgbClr val="FFFFFF"/>
              </a:highlight>
            </a:endParaRPr>
          </a:p>
          <a:p>
            <a:pPr marL="0" lvl="0" indent="0" algn="l" rtl="0">
              <a:spcBef>
                <a:spcPts val="0"/>
              </a:spcBef>
              <a:spcAft>
                <a:spcPts val="0"/>
              </a:spcAft>
              <a:buNone/>
            </a:pPr>
            <a:endParaRPr sz="1050">
              <a:solidFill>
                <a:srgbClr val="333333"/>
              </a:solidFill>
              <a:highlight>
                <a:srgbClr val="FFFFFF"/>
              </a:highlight>
            </a:endParaRPr>
          </a:p>
          <a:p>
            <a:pPr marL="0" lvl="0" indent="0" algn="l" rtl="0">
              <a:spcBef>
                <a:spcPts val="0"/>
              </a:spcBef>
              <a:spcAft>
                <a:spcPts val="0"/>
              </a:spcAft>
              <a:buNone/>
            </a:pPr>
            <a:endParaRPr sz="1050">
              <a:solidFill>
                <a:srgbClr val="333333"/>
              </a:solidFill>
              <a:highlight>
                <a:srgbClr val="FFFFFF"/>
              </a:highlight>
            </a:endParaRPr>
          </a:p>
          <a:p>
            <a:pPr marL="0" lvl="0" indent="0" algn="l" rtl="0">
              <a:spcBef>
                <a:spcPts val="0"/>
              </a:spcBef>
              <a:spcAft>
                <a:spcPts val="0"/>
              </a:spcAft>
              <a:buNone/>
            </a:pPr>
            <a:endParaRPr sz="1050">
              <a:solidFill>
                <a:srgbClr val="333333"/>
              </a:solidFill>
              <a:highlight>
                <a:srgbClr val="FFFFFF"/>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bc6d1bac67_0_3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bc6d1bac67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a:solidFill>
                  <a:schemeClr val="dk1"/>
                </a:solidFill>
              </a:rPr>
              <a:t>🍐 This is a Pear Deck Multiple Choice Slide. Your current options are: A: I finished completely., B: I finished partially., C: No, I didn't finish., </a:t>
            </a:r>
            <a:endParaRPr b="1">
              <a:solidFill>
                <a:schemeClr val="dk1"/>
              </a:solidFill>
            </a:endParaRPr>
          </a:p>
          <a:p>
            <a:pPr marL="0" lvl="0" indent="0" algn="l" rtl="0">
              <a:spcBef>
                <a:spcPts val="0"/>
              </a:spcBef>
              <a:spcAft>
                <a:spcPts val="0"/>
              </a:spcAft>
              <a:buNone/>
            </a:pPr>
            <a:r>
              <a:rPr lang="tr-TR" b="1">
                <a:solidFill>
                  <a:schemeClr val="dk1"/>
                </a:solidFill>
              </a:rPr>
              <a:t>🍐  To edit the type of question or choices, go back to the "Ask Students a Question" in the Pear Deck sidebar.</a:t>
            </a:r>
            <a:endParaRPr b="1">
              <a:solidFill>
                <a:schemeClr val="dk1"/>
              </a:solidFill>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bb57d8a780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1" name="Google Shape;601;gbb57d8a780_0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tr-TR" sz="1200">
                <a:solidFill>
                  <a:schemeClr val="dk1"/>
                </a:solidFill>
              </a:rPr>
              <a:t>Agile ve DevOps öncesinde</a:t>
            </a:r>
            <a:endParaRPr sz="1800">
              <a:solidFill>
                <a:srgbClr val="002060"/>
              </a:solidFill>
              <a:highlight>
                <a:schemeClr val="lt1"/>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bb57d8a780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9" name="Google Shape;609;gbb57d8a780_0_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tr-TR" sz="1200">
                <a:solidFill>
                  <a:schemeClr val="dk1"/>
                </a:solidFill>
              </a:rPr>
              <a:t>Agile ve devops sonrasında</a:t>
            </a:r>
            <a:endParaRPr sz="1800">
              <a:solidFill>
                <a:srgbClr val="002060"/>
              </a:solidFill>
              <a:highlight>
                <a:schemeClr val="lt1"/>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8583eaea82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8583eaea82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tr-TR" sz="1500">
                <a:solidFill>
                  <a:srgbClr val="202124"/>
                </a:solidFill>
                <a:highlight>
                  <a:srgbClr val="F8F9FA"/>
                </a:highlight>
              </a:rPr>
              <a:t>Kimi kaynaklarda Devops kültüründen bahsedilmektedir. hatta tanımlarken;</a:t>
            </a:r>
            <a:endParaRPr sz="1500">
              <a:solidFill>
                <a:srgbClr val="202124"/>
              </a:solidFill>
              <a:highlight>
                <a:srgbClr val="F8F9FA"/>
              </a:highlight>
            </a:endParaRPr>
          </a:p>
          <a:p>
            <a:pPr marL="0" lvl="0" indent="0" algn="l" rtl="0">
              <a:lnSpc>
                <a:spcPct val="150000"/>
              </a:lnSpc>
              <a:spcBef>
                <a:spcPts val="0"/>
              </a:spcBef>
              <a:spcAft>
                <a:spcPts val="0"/>
              </a:spcAft>
              <a:buClr>
                <a:schemeClr val="dk1"/>
              </a:buClr>
              <a:buSzPts val="1100"/>
              <a:buFont typeface="Arial"/>
              <a:buNone/>
            </a:pPr>
            <a:r>
              <a:rPr lang="tr-TR" sz="1300">
                <a:solidFill>
                  <a:srgbClr val="202124"/>
                </a:solidFill>
                <a:highlight>
                  <a:srgbClr val="F8F9FA"/>
                </a:highlight>
              </a:rPr>
              <a:t>DevOps, bir kuruluşun uygulamaları ve hizmetleri, yüksek hızda sunma yeteneğini artıran kültürel felsefelerin, uygulamaların ve araçların birleşimidir denmektedir.</a:t>
            </a:r>
            <a:endParaRPr sz="1300">
              <a:solidFill>
                <a:srgbClr val="202124"/>
              </a:solidFill>
              <a:highlight>
                <a:srgbClr val="F8F9FA"/>
              </a:highlight>
            </a:endParaRPr>
          </a:p>
          <a:p>
            <a:pPr marL="0" lvl="0" indent="0" algn="l" rtl="0">
              <a:lnSpc>
                <a:spcPct val="150000"/>
              </a:lnSpc>
              <a:spcBef>
                <a:spcPts val="0"/>
              </a:spcBef>
              <a:spcAft>
                <a:spcPts val="0"/>
              </a:spcAft>
              <a:buClr>
                <a:schemeClr val="dk1"/>
              </a:buClr>
              <a:buSzPts val="1100"/>
              <a:buFont typeface="Arial"/>
              <a:buNone/>
            </a:pPr>
            <a:r>
              <a:rPr lang="tr-TR" sz="1300">
                <a:solidFill>
                  <a:srgbClr val="202124"/>
                </a:solidFill>
                <a:highlight>
                  <a:srgbClr val="F8F9FA"/>
                </a:highlight>
              </a:rPr>
              <a:t>Bu bir yerde doğrudur çünkü devops’u anlatırken takım çalışması, iş birliği, iletişim ve koordinasyondan bahsettik. </a:t>
            </a:r>
            <a:endParaRPr sz="1300">
              <a:solidFill>
                <a:srgbClr val="202124"/>
              </a:solidFill>
              <a:highlight>
                <a:srgbClr val="F8F9FA"/>
              </a:highlight>
            </a:endParaRPr>
          </a:p>
          <a:p>
            <a:pPr marL="0" lvl="0" indent="0" algn="l" rtl="0">
              <a:lnSpc>
                <a:spcPct val="150000"/>
              </a:lnSpc>
              <a:spcBef>
                <a:spcPts val="0"/>
              </a:spcBef>
              <a:spcAft>
                <a:spcPts val="0"/>
              </a:spcAft>
              <a:buClr>
                <a:schemeClr val="dk1"/>
              </a:buClr>
              <a:buSzPts val="1100"/>
              <a:buFont typeface="Arial"/>
              <a:buNone/>
            </a:pPr>
            <a:r>
              <a:rPr lang="tr-TR" sz="1300">
                <a:solidFill>
                  <a:srgbClr val="202124"/>
                </a:solidFill>
                <a:highlight>
                  <a:srgbClr val="F8F9FA"/>
                </a:highlight>
              </a:rPr>
              <a:t>Devops’u sadece yazılım geliştirirken kullanılan 3-5 otomasyon tool’u kullanılmasına indirgemek yanlış olur.</a:t>
            </a:r>
            <a:endParaRPr sz="1300">
              <a:solidFill>
                <a:srgbClr val="202124"/>
              </a:solidFill>
              <a:highlight>
                <a:srgbClr val="F8F9FA"/>
              </a:highlight>
            </a:endParaRPr>
          </a:p>
          <a:p>
            <a:pPr marL="0" lvl="0" indent="0" algn="l" rtl="0">
              <a:lnSpc>
                <a:spcPct val="150000"/>
              </a:lnSpc>
              <a:spcBef>
                <a:spcPts val="0"/>
              </a:spcBef>
              <a:spcAft>
                <a:spcPts val="0"/>
              </a:spcAft>
              <a:buClr>
                <a:schemeClr val="dk1"/>
              </a:buClr>
              <a:buSzPts val="1100"/>
              <a:buFont typeface="Arial"/>
              <a:buNone/>
            </a:pPr>
            <a:endParaRPr sz="1500">
              <a:solidFill>
                <a:srgbClr val="002E42"/>
              </a:solidFill>
              <a:highlight>
                <a:srgbClr val="FFFFFF"/>
              </a:highlight>
            </a:endParaRPr>
          </a:p>
          <a:p>
            <a:pPr marL="0" lvl="0" indent="0" algn="l" rtl="0">
              <a:lnSpc>
                <a:spcPct val="150000"/>
              </a:lnSpc>
              <a:spcBef>
                <a:spcPts val="0"/>
              </a:spcBef>
              <a:spcAft>
                <a:spcPts val="0"/>
              </a:spcAft>
              <a:buClr>
                <a:schemeClr val="dk1"/>
              </a:buClr>
              <a:buSzPts val="1100"/>
              <a:buFont typeface="Arial"/>
              <a:buNone/>
            </a:pPr>
            <a:endParaRPr sz="1500">
              <a:solidFill>
                <a:srgbClr val="002E42"/>
              </a:solidFill>
              <a:highlight>
                <a:srgbClr val="FFFFFF"/>
              </a:high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879aa97bfb_1_5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879aa97bfb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sz="1800"/>
              <a:t>🍐 This is a Pear Deck Text Slide </a:t>
            </a:r>
            <a:endParaRPr sz="1800"/>
          </a:p>
          <a:p>
            <a:pPr marL="0" lvl="0" indent="0" algn="l" rtl="0">
              <a:spcBef>
                <a:spcPts val="0"/>
              </a:spcBef>
              <a:spcAft>
                <a:spcPts val="0"/>
              </a:spcAft>
              <a:buNone/>
            </a:pPr>
            <a:r>
              <a:rPr lang="tr-TR" sz="1800"/>
              <a:t>🍐 To edit the type of question, go back to the "Ask Students a Question" in the Pear Deck sidebar.</a:t>
            </a:r>
            <a:endParaRPr sz="1800"/>
          </a:p>
          <a:p>
            <a:pPr marL="0" lvl="0" indent="0" algn="l" rtl="0">
              <a:spcBef>
                <a:spcPts val="0"/>
              </a:spcBef>
              <a:spcAft>
                <a:spcPts val="0"/>
              </a:spcAft>
              <a:buNone/>
            </a:pPr>
            <a:endParaRPr sz="18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85a32e117b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85a32e117b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Clr>
                <a:schemeClr val="dk1"/>
              </a:buClr>
              <a:buSzPts val="1100"/>
              <a:buFont typeface="Arial"/>
              <a:buNone/>
            </a:pPr>
            <a:r>
              <a:rPr lang="tr-TR" sz="1600">
                <a:solidFill>
                  <a:srgbClr val="202124"/>
                </a:solidFill>
                <a:highlight>
                  <a:srgbClr val="F8F9FA"/>
                </a:highlight>
              </a:rPr>
              <a:t>Bu devsecops konusu kafanızı karıştırmasın</a:t>
            </a:r>
            <a:endParaRPr sz="16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1600">
                <a:solidFill>
                  <a:srgbClr val="202124"/>
                </a:solidFill>
                <a:highlight>
                  <a:srgbClr val="F8F9FA"/>
                </a:highlight>
              </a:rPr>
              <a:t>Böyle bir terşmden bilginiz olması maksadıyla kısaca bahsetmek istiyorum.</a:t>
            </a:r>
            <a:endParaRPr sz="16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1600">
                <a:solidFill>
                  <a:srgbClr val="202124"/>
                </a:solidFill>
                <a:highlight>
                  <a:srgbClr val="F8F9FA"/>
                </a:highlight>
              </a:rPr>
              <a:t>Bir DevOps ekibindeki herkesin odak noktası güvenlik olduğunda, buna DevSecOps denir.</a:t>
            </a:r>
            <a:endParaRPr sz="16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endParaRPr sz="1600">
              <a:solidFill>
                <a:srgbClr val="202124"/>
              </a:solidFill>
              <a:highlight>
                <a:srgbClr val="F8F9FA"/>
              </a:highlight>
            </a:endParaRPr>
          </a:p>
          <a:p>
            <a:pPr marL="0" lvl="0" indent="0" algn="l" rtl="0">
              <a:lnSpc>
                <a:spcPct val="115000"/>
              </a:lnSpc>
              <a:spcBef>
                <a:spcPts val="0"/>
              </a:spcBef>
              <a:spcAft>
                <a:spcPts val="0"/>
              </a:spcAft>
              <a:buClr>
                <a:schemeClr val="dk1"/>
              </a:buClr>
              <a:buSzPts val="1100"/>
              <a:buFont typeface="Arial"/>
              <a:buNone/>
            </a:pPr>
            <a:r>
              <a:rPr lang="tr-TR" sz="1200">
                <a:solidFill>
                  <a:srgbClr val="202124"/>
                </a:solidFill>
                <a:highlight>
                  <a:srgbClr val="F8F9FA"/>
                </a:highlight>
              </a:rPr>
              <a:t>DevSecOps, IT güvenliğine “güvenlikten herkes sorumludur” yaklaşımının bir sonucudur.</a:t>
            </a:r>
            <a:endParaRPr sz="1200">
              <a:solidFill>
                <a:srgbClr val="202124"/>
              </a:solidFill>
              <a:highlight>
                <a:srgbClr val="F8F9FA"/>
              </a:highlight>
            </a:endParaRPr>
          </a:p>
          <a:p>
            <a:pPr marL="0" lvl="0" indent="0" algn="l" rtl="0">
              <a:lnSpc>
                <a:spcPct val="115000"/>
              </a:lnSpc>
              <a:spcBef>
                <a:spcPts val="0"/>
              </a:spcBef>
              <a:spcAft>
                <a:spcPts val="0"/>
              </a:spcAft>
              <a:buClr>
                <a:schemeClr val="dk1"/>
              </a:buClr>
              <a:buSzPts val="1100"/>
              <a:buFont typeface="Arial"/>
              <a:buNone/>
            </a:pPr>
            <a:r>
              <a:rPr lang="tr-TR" sz="1200">
                <a:solidFill>
                  <a:srgbClr val="202124"/>
                </a:solidFill>
                <a:highlight>
                  <a:srgbClr val="F8F9FA"/>
                </a:highlight>
              </a:rPr>
              <a:t>Bir kuruluşun DevOps düzenine,   ilave güvenlik uygulamaları eklemesini  içerir.</a:t>
            </a:r>
            <a:endParaRPr sz="1200">
              <a:solidFill>
                <a:srgbClr val="202124"/>
              </a:solidFill>
              <a:highlight>
                <a:srgbClr val="F8F9FA"/>
              </a:highlight>
            </a:endParaRPr>
          </a:p>
          <a:p>
            <a:pPr marL="0" lvl="0" indent="0" algn="l" rtl="0">
              <a:lnSpc>
                <a:spcPct val="115000"/>
              </a:lnSpc>
              <a:spcBef>
                <a:spcPts val="0"/>
              </a:spcBef>
              <a:spcAft>
                <a:spcPts val="0"/>
              </a:spcAft>
              <a:buClr>
                <a:schemeClr val="dk1"/>
              </a:buClr>
              <a:buSzPts val="1100"/>
              <a:buFont typeface="Arial"/>
              <a:buNone/>
            </a:pPr>
            <a:r>
              <a:rPr lang="tr-TR" sz="1200">
                <a:solidFill>
                  <a:srgbClr val="202124"/>
                </a:solidFill>
                <a:highlight>
                  <a:srgbClr val="F8F9FA"/>
                </a:highlight>
              </a:rPr>
              <a:t>Amaç, güvenliği yazılım geliştirme iş akışının tüm aşamalarına dahil etmektir.</a:t>
            </a:r>
            <a:endParaRPr sz="1200">
              <a:solidFill>
                <a:srgbClr val="202124"/>
              </a:solidFill>
              <a:highlight>
                <a:srgbClr val="F8F9FA"/>
              </a:highlight>
            </a:endParaRPr>
          </a:p>
          <a:p>
            <a:pPr marL="0" lvl="0" indent="0" algn="l" rtl="0">
              <a:lnSpc>
                <a:spcPct val="115000"/>
              </a:lnSpc>
              <a:spcBef>
                <a:spcPts val="0"/>
              </a:spcBef>
              <a:spcAft>
                <a:spcPts val="0"/>
              </a:spcAft>
              <a:buClr>
                <a:schemeClr val="dk1"/>
              </a:buClr>
              <a:buSzPts val="1100"/>
              <a:buFont typeface="Arial"/>
              <a:buNone/>
            </a:pPr>
            <a:endParaRPr sz="1200">
              <a:solidFill>
                <a:srgbClr val="202124"/>
              </a:solidFill>
              <a:highlight>
                <a:srgbClr val="F8F9FA"/>
              </a:highlight>
            </a:endParaRPr>
          </a:p>
          <a:p>
            <a:pPr marL="0" lvl="0" indent="0" algn="l" rtl="0">
              <a:lnSpc>
                <a:spcPct val="115000"/>
              </a:lnSpc>
              <a:spcBef>
                <a:spcPts val="0"/>
              </a:spcBef>
              <a:spcAft>
                <a:spcPts val="0"/>
              </a:spcAft>
              <a:buClr>
                <a:schemeClr val="dk1"/>
              </a:buClr>
              <a:buSzPts val="1100"/>
              <a:buFont typeface="Arial"/>
              <a:buNone/>
            </a:pPr>
            <a:r>
              <a:rPr lang="tr-TR" sz="1200">
                <a:solidFill>
                  <a:srgbClr val="202124"/>
                </a:solidFill>
                <a:highlight>
                  <a:srgbClr val="F8F9FA"/>
                </a:highlight>
              </a:rPr>
              <a:t>(Bunu sağlamak için Bulut sistemlerinde aws xray, Guarduty, inspector gibi araçlar vardır. Güvenlik açıklarını kontrol etmek için araçlar bunlar.</a:t>
            </a:r>
            <a:endParaRPr sz="1200">
              <a:solidFill>
                <a:srgbClr val="202124"/>
              </a:solidFill>
              <a:highlight>
                <a:srgbClr val="F8F9FA"/>
              </a:highlight>
            </a:endParaRPr>
          </a:p>
          <a:p>
            <a:pPr marL="0" lvl="0" indent="0" algn="l" rtl="0">
              <a:lnSpc>
                <a:spcPct val="115000"/>
              </a:lnSpc>
              <a:spcBef>
                <a:spcPts val="0"/>
              </a:spcBef>
              <a:spcAft>
                <a:spcPts val="0"/>
              </a:spcAft>
              <a:buClr>
                <a:schemeClr val="dk1"/>
              </a:buClr>
              <a:buSzPts val="1100"/>
              <a:buFont typeface="Arial"/>
              <a:buNone/>
            </a:pPr>
            <a:r>
              <a:rPr lang="tr-TR" sz="1200">
                <a:solidFill>
                  <a:srgbClr val="202124"/>
                </a:solidFill>
                <a:highlight>
                  <a:srgbClr val="F8F9FA"/>
                </a:highlight>
              </a:rPr>
              <a:t>İkinci olarak kod yazarken şifrelerinizi doğrudan koda yazılmaz farklı bir dosya içinde tutulur. Buna ilave olarak  oluşturduğunuz bu dosyadaki şifre ve kimlik bilgilerinizi de şifreli olarak yazılması gibi husuları örnek gösterebiliriz.)</a:t>
            </a:r>
            <a:endParaRPr sz="1600">
              <a:solidFill>
                <a:srgbClr val="202124"/>
              </a:solidFill>
              <a:highlight>
                <a:srgbClr val="F8F9FA"/>
              </a:highlight>
            </a:endParaRPr>
          </a:p>
          <a:p>
            <a:pPr marL="0" lvl="0" indent="0" algn="l" rtl="0">
              <a:lnSpc>
                <a:spcPct val="15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60000"/>
              </a:lnSpc>
              <a:spcBef>
                <a:spcPts val="0"/>
              </a:spcBef>
              <a:spcAft>
                <a:spcPts val="3400"/>
              </a:spcAft>
              <a:buNone/>
            </a:pPr>
            <a:endParaRPr sz="18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85a32e117b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1" name="Google Shape;641;g85a32e117b_1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tr-TR" sz="1200">
                <a:solidFill>
                  <a:srgbClr val="202124"/>
                </a:solidFill>
                <a:highlight>
                  <a:srgbClr val="F8F9FA"/>
                </a:highlight>
              </a:rPr>
              <a:t>Buraya kadar konuyu özetleyecek olursak;</a:t>
            </a:r>
            <a:endParaRPr sz="1200">
              <a:solidFill>
                <a:srgbClr val="202124"/>
              </a:solidFill>
              <a:highlight>
                <a:srgbClr val="F8F9FA"/>
              </a:highlight>
            </a:endParaRPr>
          </a:p>
          <a:p>
            <a:pPr marL="0" lvl="0" indent="0" algn="l" rtl="0">
              <a:lnSpc>
                <a:spcPct val="115000"/>
              </a:lnSpc>
              <a:spcBef>
                <a:spcPts val="0"/>
              </a:spcBef>
              <a:spcAft>
                <a:spcPts val="0"/>
              </a:spcAft>
              <a:buNone/>
            </a:pPr>
            <a:endParaRPr sz="1200">
              <a:solidFill>
                <a:srgbClr val="202124"/>
              </a:solidFill>
              <a:highlight>
                <a:srgbClr val="F8F9FA"/>
              </a:highlight>
            </a:endParaRPr>
          </a:p>
          <a:p>
            <a:pPr marL="0" lvl="0" indent="0" algn="l" rtl="0">
              <a:lnSpc>
                <a:spcPct val="115000"/>
              </a:lnSpc>
              <a:spcBef>
                <a:spcPts val="0"/>
              </a:spcBef>
              <a:spcAft>
                <a:spcPts val="0"/>
              </a:spcAft>
              <a:buNone/>
            </a:pPr>
            <a:r>
              <a:rPr lang="tr-TR" sz="1200">
                <a:solidFill>
                  <a:srgbClr val="202124"/>
                </a:solidFill>
                <a:highlight>
                  <a:srgbClr val="F8F9FA"/>
                </a:highlight>
              </a:rPr>
              <a:t>Yansıdan</a:t>
            </a:r>
            <a:endParaRPr sz="1200">
              <a:solidFill>
                <a:srgbClr val="202124"/>
              </a:solidFill>
              <a:highlight>
                <a:srgbClr val="F8F9FA"/>
              </a:highlight>
            </a:endParaRPr>
          </a:p>
          <a:p>
            <a:pPr marL="0" lvl="0" indent="0" algn="l" rtl="0">
              <a:lnSpc>
                <a:spcPct val="115000"/>
              </a:lnSpc>
              <a:spcBef>
                <a:spcPts val="0"/>
              </a:spcBef>
              <a:spcAft>
                <a:spcPts val="0"/>
              </a:spcAft>
              <a:buNone/>
            </a:pPr>
            <a:endParaRPr>
              <a:solidFill>
                <a:srgbClr val="202124"/>
              </a:solidFill>
              <a:highlight>
                <a:srgbClr val="FFFFFF"/>
              </a:highligh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6fd2621066_0_1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6fd2621066_0_1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tr-TR"/>
              <a:t>🍐 This is a Pear Deck Text Slide </a:t>
            </a:r>
            <a:endParaRPr/>
          </a:p>
          <a:p>
            <a:pPr marL="0" lvl="0" indent="0" algn="l" rtl="0">
              <a:spcBef>
                <a:spcPts val="0"/>
              </a:spcBef>
              <a:spcAft>
                <a:spcPts val="0"/>
              </a:spcAft>
              <a:buNone/>
            </a:pPr>
            <a:r>
              <a:rPr lang="tr-TR"/>
              <a:t>🍐 To edit the type of question, go back to the "Ask Students a Question" in the Pear Deck sidebar.</a:t>
            </a:r>
            <a:endParaRPr/>
          </a:p>
          <a:p>
            <a:pPr marL="0" lvl="0" indent="0" algn="l" rtl="0">
              <a:spcBef>
                <a:spcPts val="0"/>
              </a:spcBef>
              <a:spcAft>
                <a:spcPts val="0"/>
              </a:spcAft>
              <a:buNone/>
            </a:pPr>
            <a:endParaRPr/>
          </a:p>
          <a:p>
            <a:pPr marL="0" lvl="0" indent="0" algn="l" rtl="0">
              <a:spcBef>
                <a:spcPts val="0"/>
              </a:spcBef>
              <a:spcAft>
                <a:spcPts val="0"/>
              </a:spcAft>
              <a:buNone/>
            </a:pPr>
            <a:r>
              <a:rPr lang="tr-TR" sz="1400"/>
              <a:t>Bu soruyu cevaplayıp bi araya gidelim</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tr-TR" sz="1400"/>
              <a:t>Who  knows </a:t>
            </a:r>
            <a:r>
              <a:rPr lang="tr-TR" sz="1400">
                <a:solidFill>
                  <a:srgbClr val="0A3534"/>
                </a:solidFill>
                <a:latin typeface="Proxima Nova Semibold"/>
                <a:ea typeface="Proxima Nova Semibold"/>
                <a:cs typeface="Proxima Nova Semibold"/>
                <a:sym typeface="Proxima Nova Semibold"/>
              </a:rPr>
              <a:t>DevOps phases?</a:t>
            </a:r>
            <a:endParaRPr sz="14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6fd2621066_0_10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4" name="Google Shape;664;g6fd2621066_0_10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6fd2621066_0_10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1" name="Google Shape;671;g6fd2621066_0_10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tr-TR" sz="1500">
                <a:solidFill>
                  <a:srgbClr val="202124"/>
                </a:solidFill>
                <a:highlight>
                  <a:srgbClr val="F8F9FA"/>
                </a:highlight>
              </a:rPr>
              <a:t>DevOps 8 farklı aşamadan oluşur. </a:t>
            </a:r>
            <a:endParaRPr sz="1500">
              <a:solidFill>
                <a:srgbClr val="202124"/>
              </a:solidFill>
              <a:highlight>
                <a:srgbClr val="F8F9FA"/>
              </a:highlight>
            </a:endParaRPr>
          </a:p>
          <a:p>
            <a:pPr marL="0" lvl="0" indent="0" algn="l" rtl="0">
              <a:lnSpc>
                <a:spcPct val="115000"/>
              </a:lnSpc>
              <a:spcBef>
                <a:spcPts val="1200"/>
              </a:spcBef>
              <a:spcAft>
                <a:spcPts val="0"/>
              </a:spcAft>
              <a:buNone/>
            </a:pPr>
            <a:r>
              <a:rPr lang="tr-TR" sz="1500">
                <a:solidFill>
                  <a:srgbClr val="202124"/>
                </a:solidFill>
                <a:highlight>
                  <a:srgbClr val="F8F9FA"/>
                </a:highlight>
              </a:rPr>
              <a:t> Bu şekilde, çeşitli aşamalar boyunca kullanılan araçları ve süreçleri tanımlayabiliriz.</a:t>
            </a:r>
            <a:endParaRPr sz="1500">
              <a:solidFill>
                <a:srgbClr val="202124"/>
              </a:solidFill>
              <a:highlight>
                <a:srgbClr val="F8F9FA"/>
              </a:highlight>
            </a:endParaRPr>
          </a:p>
          <a:p>
            <a:pPr marL="0" lvl="0" indent="0" algn="l" rtl="0">
              <a:lnSpc>
                <a:spcPct val="115000"/>
              </a:lnSpc>
              <a:spcBef>
                <a:spcPts val="1200"/>
              </a:spcBef>
              <a:spcAft>
                <a:spcPts val="0"/>
              </a:spcAft>
              <a:buNone/>
            </a:pPr>
            <a:r>
              <a:rPr lang="tr-TR" sz="1500">
                <a:solidFill>
                  <a:srgbClr val="202124"/>
                </a:solidFill>
                <a:highlight>
                  <a:srgbClr val="F8F9FA"/>
                </a:highlight>
              </a:rPr>
              <a:t>Bu bölüm , bir devops mühendisinin gerçekte ne yaptığını anlayabileceğiniz kısım.</a:t>
            </a:r>
            <a:endParaRPr sz="1500">
              <a:solidFill>
                <a:srgbClr val="202124"/>
              </a:solidFill>
              <a:highlight>
                <a:srgbClr val="F8F9FA"/>
              </a:highlight>
            </a:endParaRPr>
          </a:p>
          <a:p>
            <a:pPr marL="0" marR="38100" lvl="0" indent="0" algn="l" rtl="0">
              <a:lnSpc>
                <a:spcPct val="128571"/>
              </a:lnSpc>
              <a:spcBef>
                <a:spcPts val="1200"/>
              </a:spcBef>
              <a:spcAft>
                <a:spcPts val="0"/>
              </a:spcAft>
              <a:buClr>
                <a:schemeClr val="dk1"/>
              </a:buClr>
              <a:buSzPts val="1100"/>
              <a:buFont typeface="Arial"/>
              <a:buNone/>
            </a:pPr>
            <a:r>
              <a:rPr lang="tr-TR" sz="1500">
                <a:solidFill>
                  <a:srgbClr val="202124"/>
                </a:solidFill>
                <a:highlight>
                  <a:srgbClr val="F8F9FA"/>
                </a:highlight>
              </a:rPr>
              <a:t>Lütfen bu kısma odaklanalım.</a:t>
            </a:r>
            <a:endParaRPr sz="1500">
              <a:solidFill>
                <a:srgbClr val="202124"/>
              </a:solidFill>
              <a:highlight>
                <a:srgbClr val="F8F9FA"/>
              </a:highlight>
            </a:endParaRPr>
          </a:p>
          <a:p>
            <a:pPr marL="0" lvl="0" indent="0" algn="l" rtl="0">
              <a:lnSpc>
                <a:spcPct val="115000"/>
              </a:lnSpc>
              <a:spcBef>
                <a:spcPts val="0"/>
              </a:spcBef>
              <a:spcAft>
                <a:spcPts val="1200"/>
              </a:spcAft>
              <a:buNone/>
            </a:pPr>
            <a:endParaRPr sz="1600">
              <a:solidFill>
                <a:srgbClr val="292929"/>
              </a:solidFill>
              <a:highlight>
                <a:srgbClr val="FFFFFF"/>
              </a:highlight>
              <a:latin typeface="Georgia"/>
              <a:ea typeface="Georgia"/>
              <a:cs typeface="Georgia"/>
              <a:sym typeface="Georgia"/>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6fd2621066_0_10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8" name="Google Shape;678;g6fd2621066_0_10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marR="0" lvl="0" indent="0" algn="l" rtl="0">
              <a:lnSpc>
                <a:spcPct val="100000"/>
              </a:lnSpc>
              <a:spcBef>
                <a:spcPts val="0"/>
              </a:spcBef>
              <a:spcAft>
                <a:spcPts val="0"/>
              </a:spcAft>
              <a:buSzPts val="1800"/>
              <a:buNone/>
            </a:pPr>
            <a:endParaRPr sz="200">
              <a:solidFill>
                <a:srgbClr val="292929"/>
              </a:solidFill>
              <a:highlight>
                <a:srgbClr val="FFFFFF"/>
              </a:highlight>
            </a:endParaRPr>
          </a:p>
          <a:p>
            <a:pPr marL="139700" marR="0" lvl="0" indent="0" algn="l" rtl="0">
              <a:lnSpc>
                <a:spcPct val="100000"/>
              </a:lnSpc>
              <a:spcBef>
                <a:spcPts val="0"/>
              </a:spcBef>
              <a:spcAft>
                <a:spcPts val="0"/>
              </a:spcAft>
              <a:buSzPts val="1800"/>
              <a:buNone/>
            </a:pPr>
            <a:r>
              <a:rPr lang="tr-TR" sz="1200">
                <a:solidFill>
                  <a:srgbClr val="202124"/>
                </a:solidFill>
                <a:highlight>
                  <a:srgbClr val="F8F9FA"/>
                </a:highlight>
              </a:rPr>
              <a:t>SDLC derslerinde  planlama hakkında zaten konuşmuştuk.</a:t>
            </a:r>
            <a:endParaRPr sz="1200">
              <a:solidFill>
                <a:srgbClr val="202124"/>
              </a:solidFill>
              <a:highlight>
                <a:srgbClr val="F8F9FA"/>
              </a:highlight>
            </a:endParaRPr>
          </a:p>
          <a:p>
            <a:pPr marL="139700" marR="0" lvl="0" indent="0" algn="l" rtl="0">
              <a:lnSpc>
                <a:spcPct val="100000"/>
              </a:lnSpc>
              <a:spcBef>
                <a:spcPts val="0"/>
              </a:spcBef>
              <a:spcAft>
                <a:spcPts val="0"/>
              </a:spcAft>
              <a:buSzPts val="1800"/>
              <a:buNone/>
            </a:pPr>
            <a:r>
              <a:rPr lang="tr-TR" sz="1200">
                <a:solidFill>
                  <a:srgbClr val="202124"/>
                </a:solidFill>
                <a:highlight>
                  <a:srgbClr val="F8F9FA"/>
                </a:highlight>
              </a:rPr>
              <a:t>Bu aşamada;</a:t>
            </a:r>
            <a:endParaRPr sz="1200">
              <a:solidFill>
                <a:srgbClr val="202124"/>
              </a:solidFill>
              <a:highlight>
                <a:srgbClr val="F8F9FA"/>
              </a:highlight>
            </a:endParaRPr>
          </a:p>
          <a:p>
            <a:pPr marL="139700" marR="0" lvl="0" indent="0" algn="l" rtl="0">
              <a:lnSpc>
                <a:spcPct val="100000"/>
              </a:lnSpc>
              <a:spcBef>
                <a:spcPts val="0"/>
              </a:spcBef>
              <a:spcAft>
                <a:spcPts val="0"/>
              </a:spcAft>
              <a:buSzPts val="1800"/>
              <a:buNone/>
            </a:pPr>
            <a:r>
              <a:rPr lang="tr-TR" sz="1200">
                <a:solidFill>
                  <a:srgbClr val="202124"/>
                </a:solidFill>
                <a:highlight>
                  <a:srgbClr val="F8F9FA"/>
                </a:highlight>
              </a:rPr>
              <a:t>müşterilerden gereksinimler ve geri bildirimler alınır ve</a:t>
            </a:r>
            <a:endParaRPr sz="1200">
              <a:solidFill>
                <a:srgbClr val="202124"/>
              </a:solidFill>
              <a:highlight>
                <a:srgbClr val="F8F9FA"/>
              </a:highlight>
            </a:endParaRPr>
          </a:p>
          <a:p>
            <a:pPr marL="139700" marR="0" lvl="0" indent="0" algn="l" rtl="0">
              <a:lnSpc>
                <a:spcPct val="100000"/>
              </a:lnSpc>
              <a:spcBef>
                <a:spcPts val="0"/>
              </a:spcBef>
              <a:spcAft>
                <a:spcPts val="0"/>
              </a:spcAft>
              <a:buSzPts val="1800"/>
              <a:buNone/>
            </a:pPr>
            <a:r>
              <a:rPr lang="tr-TR" sz="1200">
                <a:solidFill>
                  <a:srgbClr val="202124"/>
                </a:solidFill>
                <a:highlight>
                  <a:srgbClr val="F8F9FA"/>
                </a:highlight>
              </a:rPr>
              <a:t>geliştirme sürecine rehberlik edecek bir yol haritası oluşturulur.</a:t>
            </a:r>
            <a:endParaRPr sz="1200">
              <a:solidFill>
                <a:srgbClr val="202124"/>
              </a:solidFill>
              <a:highlight>
                <a:srgbClr val="F8F9FA"/>
              </a:highlight>
            </a:endParaRPr>
          </a:p>
          <a:p>
            <a:pPr marL="0" marR="0" lvl="0" indent="0" algn="l" rtl="0">
              <a:lnSpc>
                <a:spcPct val="100000"/>
              </a:lnSpc>
              <a:spcBef>
                <a:spcPts val="0"/>
              </a:spcBef>
              <a:spcAft>
                <a:spcPts val="0"/>
              </a:spcAft>
              <a:buSzPts val="1800"/>
              <a:buNone/>
            </a:pPr>
            <a:r>
              <a:rPr lang="tr-TR" sz="1200">
                <a:solidFill>
                  <a:srgbClr val="202124"/>
                </a:solidFill>
                <a:highlight>
                  <a:srgbClr val="F8F9FA"/>
                </a:highlight>
              </a:rPr>
              <a:t> Ve projenin planlaması yapılır.</a:t>
            </a:r>
            <a:endParaRPr sz="12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endParaRPr sz="1200">
              <a:solidFill>
                <a:srgbClr val="202124"/>
              </a:solidFill>
              <a:highlight>
                <a:srgbClr val="F8F9FA"/>
              </a:highlight>
            </a:endParaRPr>
          </a:p>
          <a:p>
            <a:pPr marL="139700" marR="0" lvl="0" indent="0" algn="l" rtl="0">
              <a:lnSpc>
                <a:spcPct val="100000"/>
              </a:lnSpc>
              <a:spcBef>
                <a:spcPts val="0"/>
              </a:spcBef>
              <a:spcAft>
                <a:spcPts val="0"/>
              </a:spcAft>
              <a:buSzPts val="1800"/>
              <a:buNone/>
            </a:pPr>
            <a:endParaRPr sz="1400">
              <a:solidFill>
                <a:srgbClr val="FFFFFF"/>
              </a:solidFill>
              <a:highlight>
                <a:schemeClr val="lt1"/>
              </a:highlight>
            </a:endParaRPr>
          </a:p>
          <a:p>
            <a:pPr marL="0" lvl="0" indent="0" algn="l" rtl="0">
              <a:lnSpc>
                <a:spcPct val="115000"/>
              </a:lnSpc>
              <a:spcBef>
                <a:spcPts val="0"/>
              </a:spcBef>
              <a:spcAft>
                <a:spcPts val="0"/>
              </a:spcAft>
              <a:buNone/>
            </a:pPr>
            <a:endParaRPr sz="1450">
              <a:solidFill>
                <a:srgbClr val="373A3C"/>
              </a:solidFill>
              <a:highlight>
                <a:schemeClr val="lt1"/>
              </a:highlight>
            </a:endParaRPr>
          </a:p>
          <a:p>
            <a:pPr marL="0" lvl="0" indent="0" algn="l" rtl="0">
              <a:lnSpc>
                <a:spcPct val="115000"/>
              </a:lnSpc>
              <a:spcBef>
                <a:spcPts val="1200"/>
              </a:spcBef>
              <a:spcAft>
                <a:spcPts val="120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85a32e117b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85a32e117b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p>
          <a:p>
            <a:pPr marL="0" lvl="0" indent="0" algn="l" rtl="0">
              <a:spcBef>
                <a:spcPts val="0"/>
              </a:spcBef>
              <a:spcAft>
                <a:spcPts val="0"/>
              </a:spcAft>
              <a:buNone/>
            </a:pPr>
            <a:r>
              <a:rPr lang="tr-TR" sz="1200"/>
              <a:t>🍐 This is a Pear Deck Text Slide </a:t>
            </a:r>
            <a:endParaRPr sz="1200"/>
          </a:p>
          <a:p>
            <a:pPr marL="0" lvl="0" indent="0" algn="l" rtl="0">
              <a:spcBef>
                <a:spcPts val="0"/>
              </a:spcBef>
              <a:spcAft>
                <a:spcPts val="0"/>
              </a:spcAft>
              <a:buNone/>
            </a:pPr>
            <a:r>
              <a:rPr lang="tr-TR" sz="1200"/>
              <a:t>🍐 To edit the type of question, go back to the "Ask Students a Question" in the Pear Deck sidebar.</a:t>
            </a:r>
            <a:endParaRPr sz="1200"/>
          </a:p>
          <a:p>
            <a:pPr marL="0" lvl="0" indent="0" algn="l" rtl="0">
              <a:spcBef>
                <a:spcPts val="0"/>
              </a:spcBef>
              <a:spcAft>
                <a:spcPts val="0"/>
              </a:spcAft>
              <a:buNone/>
            </a:pPr>
            <a:endParaRPr sz="1800"/>
          </a:p>
          <a:p>
            <a:pPr marL="0" lvl="0" indent="0" algn="l" rtl="0">
              <a:spcBef>
                <a:spcPts val="0"/>
              </a:spcBef>
              <a:spcAft>
                <a:spcPts val="0"/>
              </a:spcAft>
              <a:buNone/>
            </a:pPr>
            <a:r>
              <a:rPr lang="tr-TR" sz="1600"/>
              <a:t>Devops hakkında bildiklerinizi peardeckten yazalım</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tr-TR" sz="1600"/>
              <a:t>en genel hali ile development ve operations kelimelerinin bir araya getirilmesinden oluşmuştur.</a:t>
            </a:r>
            <a:endParaRPr sz="1600"/>
          </a:p>
          <a:p>
            <a:pPr marL="0" lvl="0" indent="0" algn="l" rtl="0">
              <a:spcBef>
                <a:spcPts val="0"/>
              </a:spcBef>
              <a:spcAft>
                <a:spcPts val="0"/>
              </a:spcAft>
              <a:buNone/>
            </a:pPr>
            <a:r>
              <a:rPr lang="tr-TR" sz="1600"/>
              <a:t>buradan sanırım bi çıkarım yapabiliriz.</a:t>
            </a:r>
            <a:endParaRPr sz="16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6fd2621066_0_10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7" name="Google Shape;687;g6fd2621066_0_10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218181"/>
              </a:lnSpc>
              <a:spcBef>
                <a:spcPts val="1400"/>
              </a:spcBef>
              <a:spcAft>
                <a:spcPts val="0"/>
              </a:spcAft>
              <a:buClr>
                <a:schemeClr val="dk1"/>
              </a:buClr>
              <a:buSzPts val="1100"/>
              <a:buFont typeface="Arial"/>
              <a:buNone/>
            </a:pPr>
            <a:r>
              <a:rPr lang="tr-TR">
                <a:solidFill>
                  <a:srgbClr val="202124"/>
                </a:solidFill>
                <a:highlight>
                  <a:srgbClr val="F8F9FA"/>
                </a:highlight>
              </a:rPr>
              <a:t>Bu aşama developer ekibinin fiilen  kodlamaya başladığı aşamadadır. </a:t>
            </a:r>
            <a:endParaRPr>
              <a:solidFill>
                <a:srgbClr val="202124"/>
              </a:solidFill>
              <a:highlight>
                <a:srgbClr val="F8F9FA"/>
              </a:highlight>
            </a:endParaRPr>
          </a:p>
          <a:p>
            <a:pPr marL="0" lvl="0" indent="0" algn="l" rtl="0">
              <a:lnSpc>
                <a:spcPct val="218181"/>
              </a:lnSpc>
              <a:spcBef>
                <a:spcPts val="1400"/>
              </a:spcBef>
              <a:spcAft>
                <a:spcPts val="0"/>
              </a:spcAft>
              <a:buClr>
                <a:schemeClr val="dk1"/>
              </a:buClr>
              <a:buSzPts val="1100"/>
              <a:buFont typeface="Arial"/>
              <a:buNone/>
            </a:pPr>
            <a:r>
              <a:rPr lang="tr-TR">
                <a:solidFill>
                  <a:srgbClr val="202124"/>
                </a:solidFill>
                <a:highlight>
                  <a:srgbClr val="F8F9FA"/>
                </a:highlight>
              </a:rPr>
              <a:t> Ekip sabah kahvelerini alır daily stand-up meeting’e katılır. Şu ana kadar Ne yaptım bugün ne yapılacak, benim işimi yapmama engel olan bi durum var mı bunlar kısaca konuşulur.  </a:t>
            </a:r>
            <a:endParaRPr>
              <a:solidFill>
                <a:srgbClr val="202124"/>
              </a:solidFill>
              <a:highlight>
                <a:srgbClr val="F8F9FA"/>
              </a:highlight>
            </a:endParaRPr>
          </a:p>
          <a:p>
            <a:pPr marL="0" lvl="0" indent="0" algn="l" rtl="0">
              <a:lnSpc>
                <a:spcPct val="218181"/>
              </a:lnSpc>
              <a:spcBef>
                <a:spcPts val="1400"/>
              </a:spcBef>
              <a:spcAft>
                <a:spcPts val="0"/>
              </a:spcAft>
              <a:buClr>
                <a:schemeClr val="dk1"/>
              </a:buClr>
              <a:buSzPts val="1100"/>
              <a:buFont typeface="Arial"/>
              <a:buNone/>
            </a:pPr>
            <a:r>
              <a:rPr lang="tr-TR">
                <a:solidFill>
                  <a:srgbClr val="202124"/>
                </a:solidFill>
                <a:highlight>
                  <a:srgbClr val="F8F9FA"/>
                </a:highlight>
              </a:rPr>
              <a:t>Ekip dağılır developerlar kodları yazmaya devam ederken, devops’cular  ne yapacak?</a:t>
            </a:r>
            <a:endParaRPr>
              <a:solidFill>
                <a:srgbClr val="202124"/>
              </a:solidFill>
              <a:highlight>
                <a:srgbClr val="F8F9FA"/>
              </a:highlight>
            </a:endParaRPr>
          </a:p>
          <a:p>
            <a:pPr marL="0" lvl="0" indent="0" algn="l" rtl="0">
              <a:lnSpc>
                <a:spcPct val="218181"/>
              </a:lnSpc>
              <a:spcBef>
                <a:spcPts val="1400"/>
              </a:spcBef>
              <a:spcAft>
                <a:spcPts val="0"/>
              </a:spcAft>
              <a:buClr>
                <a:schemeClr val="dk1"/>
              </a:buClr>
              <a:buSzPts val="1100"/>
              <a:buFont typeface="Arial"/>
              <a:buNone/>
            </a:pPr>
            <a:r>
              <a:rPr lang="tr-TR">
                <a:solidFill>
                  <a:srgbClr val="202124"/>
                </a:solidFill>
                <a:highlight>
                  <a:srgbClr val="F8F9FA"/>
                </a:highlight>
              </a:rPr>
              <a:t>Onlar da Developerlar için geliştirme ortamı yaratırlar. Cloud üzerinde  bu ortamı ayağa kaldırırlar.</a:t>
            </a:r>
            <a:endParaRPr>
              <a:solidFill>
                <a:srgbClr val="202124"/>
              </a:solidFill>
              <a:highlight>
                <a:srgbClr val="F8F9FA"/>
              </a:highlight>
            </a:endParaRPr>
          </a:p>
          <a:p>
            <a:pPr marL="0" lvl="0" indent="0" algn="l" rtl="0">
              <a:lnSpc>
                <a:spcPct val="218181"/>
              </a:lnSpc>
              <a:spcBef>
                <a:spcPts val="1400"/>
              </a:spcBef>
              <a:spcAft>
                <a:spcPts val="0"/>
              </a:spcAft>
              <a:buClr>
                <a:schemeClr val="dk1"/>
              </a:buClr>
              <a:buSzPts val="1100"/>
              <a:buFont typeface="Arial"/>
              <a:buNone/>
            </a:pPr>
            <a:r>
              <a:rPr lang="tr-TR">
                <a:solidFill>
                  <a:srgbClr val="202124"/>
                </a:solidFill>
                <a:highlight>
                  <a:srgbClr val="F8F9FA"/>
                </a:highlight>
              </a:rPr>
              <a:t>çünkü ekipteki herkes aynı altyapıyı, aynı dependency leri , birbirleri uyumlu servisleri framework’lari kullanması gerekir bu sayede otomasyon mümkün olur.</a:t>
            </a:r>
            <a:endParaRPr>
              <a:solidFill>
                <a:srgbClr val="202124"/>
              </a:solidFill>
              <a:highlight>
                <a:srgbClr val="F8F9FA"/>
              </a:highlight>
            </a:endParaRPr>
          </a:p>
          <a:p>
            <a:pPr marL="0" lvl="0" indent="0" algn="l" rtl="0">
              <a:lnSpc>
                <a:spcPct val="218181"/>
              </a:lnSpc>
              <a:spcBef>
                <a:spcPts val="1400"/>
              </a:spcBef>
              <a:spcAft>
                <a:spcPts val="0"/>
              </a:spcAft>
              <a:buClr>
                <a:schemeClr val="dk1"/>
              </a:buClr>
              <a:buSzPts val="1100"/>
              <a:buFont typeface="Arial"/>
              <a:buNone/>
            </a:pPr>
            <a:r>
              <a:rPr lang="tr-TR">
                <a:solidFill>
                  <a:srgbClr val="202124"/>
                </a:solidFill>
                <a:highlight>
                  <a:srgbClr val="F8F9FA"/>
                </a:highlight>
              </a:rPr>
              <a:t>Yoksa tüm modüller değişik alt yapılardan alınıp deploy edildiğinde o ortamda çakışmalar olabilir. Bu durumda sistem çalışmaz.    </a:t>
            </a:r>
            <a:endParaRPr>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a:solidFill>
                  <a:srgbClr val="202124"/>
                </a:solidFill>
                <a:highlight>
                  <a:srgbClr val="F8F9FA"/>
                </a:highlight>
              </a:rPr>
              <a:t>Bu ortam bulutta oluşturuyor dedik. Kısaca AWS konsolunu size hemen tanıtayım.</a:t>
            </a:r>
            <a:endParaRPr>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a:solidFill>
                  <a:srgbClr val="202124"/>
                </a:solidFill>
                <a:highlight>
                  <a:srgbClr val="F8F9FA"/>
                </a:highlight>
              </a:rPr>
              <a:t> Devops’cular bu konsolla yatıp kalkacaklar.</a:t>
            </a:r>
            <a:endParaRPr>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endParaRPr>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a:solidFill>
                  <a:srgbClr val="202124"/>
                </a:solidFill>
                <a:highlight>
                  <a:srgbClr val="F8F9FA"/>
                </a:highlight>
              </a:rPr>
              <a:t>(aws’ten göster)</a:t>
            </a:r>
            <a:endParaRPr>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endParaRPr>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a:solidFill>
                  <a:srgbClr val="202124"/>
                </a:solidFill>
                <a:highlight>
                  <a:srgbClr val="F8F9FA"/>
                </a:highlight>
              </a:rPr>
              <a:t>Bu ortamda makineler ayağa kaldırılınca iş bitmiyor, yazılımın ihtiyaçlarına göre gerekli tool’ları servisleri, güncellemeleri de ayağa kaldırılan makinelerde yapılması gerekiyor.</a:t>
            </a:r>
            <a:endParaRPr>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a:solidFill>
                  <a:srgbClr val="202124"/>
                </a:solidFill>
                <a:highlight>
                  <a:srgbClr val="F8F9FA"/>
                </a:highlight>
              </a:rPr>
              <a:t>Onu nasıl yapıyoruz ssh (secure shell) bağlantısı ile makinelere bağlanıp yapıyoruz.</a:t>
            </a:r>
            <a:endParaRPr>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a:solidFill>
                  <a:srgbClr val="202124"/>
                </a:solidFill>
                <a:highlight>
                  <a:srgbClr val="F8F9FA"/>
                </a:highlight>
              </a:rPr>
              <a:t>(vs koddan göster)</a:t>
            </a:r>
            <a:endParaRPr>
              <a:solidFill>
                <a:srgbClr val="202124"/>
              </a:solidFill>
              <a:highlight>
                <a:srgbClr val="F8F9FA"/>
              </a:highlight>
            </a:endParaRPr>
          </a:p>
          <a:p>
            <a:pPr marL="0" lvl="0" indent="0" algn="l" rtl="0">
              <a:lnSpc>
                <a:spcPct val="218181"/>
              </a:lnSpc>
              <a:spcBef>
                <a:spcPts val="1400"/>
              </a:spcBef>
              <a:spcAft>
                <a:spcPts val="0"/>
              </a:spcAft>
              <a:buClr>
                <a:schemeClr val="dk1"/>
              </a:buClr>
              <a:buSzPts val="1100"/>
              <a:buFont typeface="Arial"/>
              <a:buNone/>
            </a:pPr>
            <a:endParaRPr sz="900">
              <a:solidFill>
                <a:srgbClr val="292929"/>
              </a:solidFill>
              <a:highlight>
                <a:srgbClr val="FFFFFF"/>
              </a:highlight>
              <a:latin typeface="Georgia"/>
              <a:ea typeface="Georgia"/>
              <a:cs typeface="Georgia"/>
              <a:sym typeface="Georgia"/>
            </a:endParaRPr>
          </a:p>
          <a:p>
            <a:pPr marL="0" lvl="0" indent="0" algn="l" rtl="0">
              <a:lnSpc>
                <a:spcPct val="218181"/>
              </a:lnSpc>
              <a:spcBef>
                <a:spcPts val="3200"/>
              </a:spcBef>
              <a:spcAft>
                <a:spcPts val="0"/>
              </a:spcAft>
              <a:buClr>
                <a:schemeClr val="dk1"/>
              </a:buClr>
              <a:buSzPts val="1100"/>
              <a:buFont typeface="Arial"/>
              <a:buNone/>
            </a:pPr>
            <a:endParaRPr sz="900">
              <a:solidFill>
                <a:srgbClr val="292929"/>
              </a:solidFill>
              <a:highlight>
                <a:srgbClr val="FFFFFF"/>
              </a:highlight>
              <a:latin typeface="Georgia"/>
              <a:ea typeface="Georgia"/>
              <a:cs typeface="Georgia"/>
              <a:sym typeface="Georgia"/>
            </a:endParaRPr>
          </a:p>
          <a:p>
            <a:pPr marL="0" marR="0" lvl="0" indent="0" algn="l" rtl="0">
              <a:lnSpc>
                <a:spcPct val="100000"/>
              </a:lnSpc>
              <a:spcBef>
                <a:spcPts val="0"/>
              </a:spcBef>
              <a:spcAft>
                <a:spcPts val="0"/>
              </a:spcAft>
              <a:buSzPts val="18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6fd2621066_0_10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6" name="Google Shape;696;g6fd2621066_0_10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tr-TR" sz="1400">
                <a:solidFill>
                  <a:srgbClr val="292929"/>
                </a:solidFill>
                <a:highlight>
                  <a:srgbClr val="FFFFFF"/>
                </a:highlight>
                <a:latin typeface="Georgia"/>
                <a:ea typeface="Georgia"/>
                <a:cs typeface="Georgia"/>
                <a:sym typeface="Georgia"/>
              </a:rPr>
              <a:t>Build aşaması </a:t>
            </a:r>
            <a:r>
              <a:rPr lang="tr-TR" sz="1200">
                <a:solidFill>
                  <a:srgbClr val="202124"/>
                </a:solidFill>
                <a:highlight>
                  <a:srgbClr val="F8F9FA"/>
                </a:highlight>
              </a:rPr>
              <a:t>DevOps'un gerçekten devreye girdiği yerdir. Geliştirme sürecinin otomatik hale getirilip sürekli entegrasyonun yani Continous Integration’ın sağlandığı aşamadır.</a:t>
            </a:r>
            <a:endParaRPr sz="1200">
              <a:solidFill>
                <a:srgbClr val="202124"/>
              </a:solidFill>
              <a:highlight>
                <a:srgbClr val="F8F9FA"/>
              </a:highlight>
            </a:endParaRPr>
          </a:p>
          <a:p>
            <a:pPr marL="0" lvl="0" indent="0" algn="l" rtl="0">
              <a:lnSpc>
                <a:spcPct val="115000"/>
              </a:lnSpc>
              <a:spcBef>
                <a:spcPts val="1200"/>
              </a:spcBef>
              <a:spcAft>
                <a:spcPts val="0"/>
              </a:spcAft>
              <a:buNone/>
            </a:pPr>
            <a:r>
              <a:rPr lang="tr-TR" sz="1200">
                <a:solidFill>
                  <a:srgbClr val="202124"/>
                </a:solidFill>
                <a:highlight>
                  <a:srgbClr val="F8F9FA"/>
                </a:highlight>
              </a:rPr>
              <a:t>Bu aşmada Ant, Maven, Gradle gibi araçlar bu aşamada kodu oluşturmak ve sonraki aşamalarda kullanılmak üzere executable bir dosya olarak paketlemek için kullanılır.</a:t>
            </a:r>
            <a:endParaRPr sz="1200">
              <a:solidFill>
                <a:srgbClr val="202124"/>
              </a:solidFill>
              <a:highlight>
                <a:srgbClr val="F8F9FA"/>
              </a:highlight>
            </a:endParaRPr>
          </a:p>
          <a:p>
            <a:pPr marL="0" lvl="0" indent="0" algn="l" rtl="0">
              <a:lnSpc>
                <a:spcPct val="115000"/>
              </a:lnSpc>
              <a:spcBef>
                <a:spcPts val="1200"/>
              </a:spcBef>
              <a:spcAft>
                <a:spcPts val="0"/>
              </a:spcAft>
              <a:buNone/>
            </a:pPr>
            <a:r>
              <a:rPr lang="tr-TR" sz="1200">
                <a:solidFill>
                  <a:srgbClr val="202124"/>
                </a:solidFill>
                <a:highlight>
                  <a:srgbClr val="F8F9FA"/>
                </a:highlight>
              </a:rPr>
              <a:t>Bir geliştirici bir task’ı bitirdiğinde, git'i kullanarak kodlarını git reposuna gönderir.</a:t>
            </a:r>
            <a:endParaRPr sz="1200">
              <a:solidFill>
                <a:srgbClr val="202124"/>
              </a:solidFill>
              <a:highlight>
                <a:srgbClr val="F8F9FA"/>
              </a:highlight>
            </a:endParaRPr>
          </a:p>
          <a:p>
            <a:pPr marL="0" lvl="0" indent="0" algn="l" rtl="0">
              <a:lnSpc>
                <a:spcPct val="115000"/>
              </a:lnSpc>
              <a:spcBef>
                <a:spcPts val="1200"/>
              </a:spcBef>
              <a:spcAft>
                <a:spcPts val="0"/>
              </a:spcAft>
              <a:buNone/>
            </a:pPr>
            <a:r>
              <a:rPr lang="tr-TR" sz="1200">
                <a:solidFill>
                  <a:srgbClr val="202124"/>
                </a:solidFill>
                <a:highlight>
                  <a:srgbClr val="F8F9FA"/>
                </a:highlight>
              </a:rPr>
              <a:t>Bu işlemde genellikle dev branchı ile değişikliğin birleşmesi için pull request veya gitlab ta kullanıldığı şekli ile merge request gönderilir.—</a:t>
            </a:r>
            <a:endParaRPr sz="1200">
              <a:solidFill>
                <a:srgbClr val="202124"/>
              </a:solidFill>
              <a:highlight>
                <a:srgbClr val="F8F9FA"/>
              </a:highlight>
            </a:endParaRPr>
          </a:p>
          <a:p>
            <a:pPr marL="0" lvl="0" indent="0" algn="l" rtl="0">
              <a:lnSpc>
                <a:spcPct val="115000"/>
              </a:lnSpc>
              <a:spcBef>
                <a:spcPts val="1200"/>
              </a:spcBef>
              <a:spcAft>
                <a:spcPts val="0"/>
              </a:spcAft>
              <a:buNone/>
            </a:pPr>
            <a:r>
              <a:rPr lang="tr-TR" sz="1200">
                <a:solidFill>
                  <a:srgbClr val="202124"/>
                </a:solidFill>
                <a:highlight>
                  <a:srgbClr val="F8F9FA"/>
                </a:highlight>
              </a:rPr>
              <a:t>Bu istekle beraber Devops’cuların kullandığı tool’lar ile, oluşturduğu  pipeline tetiklenir ve sistem, kodların build-test ve deploy işlemlerini otomatik olarak  oluşturur. </a:t>
            </a:r>
            <a:endParaRPr sz="1200">
              <a:solidFill>
                <a:srgbClr val="202124"/>
              </a:solidFill>
              <a:highlight>
                <a:srgbClr val="F8F9FA"/>
              </a:highlight>
            </a:endParaRPr>
          </a:p>
          <a:p>
            <a:pPr marL="0" lvl="0" indent="0" algn="l" rtl="0">
              <a:lnSpc>
                <a:spcPct val="115000"/>
              </a:lnSpc>
              <a:spcBef>
                <a:spcPts val="1200"/>
              </a:spcBef>
              <a:spcAft>
                <a:spcPts val="0"/>
              </a:spcAft>
              <a:buNone/>
            </a:pPr>
            <a:r>
              <a:rPr lang="tr-TR" sz="1200">
                <a:solidFill>
                  <a:srgbClr val="202124"/>
                </a:solidFill>
                <a:highlight>
                  <a:srgbClr val="F8F9FA"/>
                </a:highlight>
              </a:rPr>
              <a:t>Yine canlı bir örnek üzerinden pipeline oluşturan dosyaları göstermek istiyorum (gitlab-ci.yaml dosyasını göster)</a:t>
            </a:r>
            <a:endParaRPr sz="1200">
              <a:solidFill>
                <a:srgbClr val="202124"/>
              </a:solidFill>
              <a:highlight>
                <a:srgbClr val="F8F9FA"/>
              </a:highlight>
            </a:endParaRPr>
          </a:p>
          <a:p>
            <a:pPr marL="0" lvl="0" indent="0" algn="l" rtl="0">
              <a:lnSpc>
                <a:spcPct val="115000"/>
              </a:lnSpc>
              <a:spcBef>
                <a:spcPts val="1200"/>
              </a:spcBef>
              <a:spcAft>
                <a:spcPts val="0"/>
              </a:spcAft>
              <a:buNone/>
            </a:pPr>
            <a:r>
              <a:rPr lang="tr-TR" sz="1200">
                <a:solidFill>
                  <a:srgbClr val="202124"/>
                </a:solidFill>
                <a:highlight>
                  <a:srgbClr val="F8F9FA"/>
                </a:highlight>
              </a:rPr>
              <a:t>Ekip lideri, yapılan değişiklikleri gözden geçirir ve herhangi bir sorun olmadığını gördüğünde pull request’i  onaylar.</a:t>
            </a:r>
            <a:endParaRPr sz="1200">
              <a:solidFill>
                <a:srgbClr val="202124"/>
              </a:solidFill>
              <a:highlight>
                <a:srgbClr val="F8F9FA"/>
              </a:highlight>
            </a:endParaRPr>
          </a:p>
          <a:p>
            <a:pPr marL="0" lvl="0" indent="0" algn="l" rtl="0">
              <a:lnSpc>
                <a:spcPct val="115000"/>
              </a:lnSpc>
              <a:spcBef>
                <a:spcPts val="1200"/>
              </a:spcBef>
              <a:spcAft>
                <a:spcPts val="0"/>
              </a:spcAft>
              <a:buNone/>
            </a:pPr>
            <a:r>
              <a:rPr lang="tr-TR" sz="1200">
                <a:solidFill>
                  <a:srgbClr val="202124"/>
                </a:solidFill>
                <a:highlight>
                  <a:srgbClr val="F8F9FA"/>
                </a:highlight>
              </a:rPr>
              <a:t> Size örnek bi video seyrettirmek istiyorum:</a:t>
            </a:r>
            <a:endParaRPr sz="1200">
              <a:solidFill>
                <a:srgbClr val="202124"/>
              </a:solidFill>
              <a:highlight>
                <a:srgbClr val="F8F9FA"/>
              </a:highlight>
            </a:endParaRPr>
          </a:p>
          <a:p>
            <a:pPr marL="0" lvl="0" indent="0" algn="l" rtl="0">
              <a:lnSpc>
                <a:spcPct val="115000"/>
              </a:lnSpc>
              <a:spcBef>
                <a:spcPts val="1200"/>
              </a:spcBef>
              <a:spcAft>
                <a:spcPts val="0"/>
              </a:spcAft>
              <a:buNone/>
            </a:pPr>
            <a:endParaRPr sz="1400">
              <a:solidFill>
                <a:srgbClr val="292929"/>
              </a:solidFill>
              <a:highlight>
                <a:srgbClr val="FFFFFF"/>
              </a:highlight>
              <a:latin typeface="Georgia"/>
              <a:ea typeface="Georgia"/>
              <a:cs typeface="Georgia"/>
              <a:sym typeface="Georgia"/>
            </a:endParaRPr>
          </a:p>
          <a:p>
            <a:pPr marL="0" lvl="0" indent="0" algn="l" rtl="0">
              <a:lnSpc>
                <a:spcPct val="115000"/>
              </a:lnSpc>
              <a:spcBef>
                <a:spcPts val="1200"/>
              </a:spcBef>
              <a:spcAft>
                <a:spcPts val="0"/>
              </a:spcAft>
              <a:buNone/>
            </a:pPr>
            <a:r>
              <a:rPr lang="tr-TR" sz="1400" u="sng">
                <a:solidFill>
                  <a:schemeClr val="hlink"/>
                </a:solidFill>
                <a:highlight>
                  <a:srgbClr val="FFFFFF"/>
                </a:highlight>
                <a:latin typeface="Georgia"/>
                <a:ea typeface="Georgia"/>
                <a:cs typeface="Georgia"/>
                <a:sym typeface="Georgia"/>
                <a:hlinkClick r:id="rId3"/>
              </a:rPr>
              <a:t>https://www.youtube.com/watch?v=rR4n-0KYeKQ&amp;t=3s</a:t>
            </a:r>
            <a:endParaRPr sz="1400">
              <a:solidFill>
                <a:srgbClr val="292929"/>
              </a:solidFill>
              <a:highlight>
                <a:srgbClr val="FFFFFF"/>
              </a:highlight>
              <a:latin typeface="Georgia"/>
              <a:ea typeface="Georgia"/>
              <a:cs typeface="Georgia"/>
              <a:sym typeface="Georgia"/>
            </a:endParaRPr>
          </a:p>
          <a:p>
            <a:pPr marL="0" lvl="0" indent="0" algn="l" rtl="0">
              <a:lnSpc>
                <a:spcPct val="115000"/>
              </a:lnSpc>
              <a:spcBef>
                <a:spcPts val="1200"/>
              </a:spcBef>
              <a:spcAft>
                <a:spcPts val="1200"/>
              </a:spcAft>
              <a:buNone/>
            </a:pPr>
            <a:endParaRPr sz="1400">
              <a:solidFill>
                <a:srgbClr val="292929"/>
              </a:solidFill>
              <a:highlight>
                <a:srgbClr val="FFFFFF"/>
              </a:highlight>
              <a:latin typeface="Georgia"/>
              <a:ea typeface="Georgia"/>
              <a:cs typeface="Georgia"/>
              <a:sym typeface="Georgia"/>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85a32e117b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85a32e117b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a:t>Az önce bazı tool’lardan bahsettim bu yansıda hemen hepsini görebilirsiniz.</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bb6d16b1c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bb6d16b1c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sz="1300">
                <a:solidFill>
                  <a:srgbClr val="202124"/>
                </a:solidFill>
                <a:highlight>
                  <a:srgbClr val="F8F9FA"/>
                </a:highlight>
              </a:rPr>
              <a:t>Bu yansıda en çok kullanılan tool’ları görüyorsunuz.</a:t>
            </a:r>
            <a:endParaRPr sz="1300">
              <a:solidFill>
                <a:srgbClr val="202124"/>
              </a:solidFill>
              <a:highlight>
                <a:srgbClr val="F8F9FA"/>
              </a:highlight>
            </a:endParaRPr>
          </a:p>
          <a:p>
            <a:pPr marL="0" lvl="0" indent="0" algn="l" rtl="0">
              <a:spcBef>
                <a:spcPts val="0"/>
              </a:spcBef>
              <a:spcAft>
                <a:spcPts val="0"/>
              </a:spcAft>
              <a:buNone/>
            </a:pPr>
            <a:endParaRPr sz="1300">
              <a:solidFill>
                <a:srgbClr val="202124"/>
              </a:solidFill>
              <a:highlight>
                <a:srgbClr val="F8F9FA"/>
              </a:highlight>
            </a:endParaRPr>
          </a:p>
          <a:p>
            <a:pPr marL="0" marR="38100" lvl="0" indent="0" algn="l" rtl="0">
              <a:lnSpc>
                <a:spcPct val="128571"/>
              </a:lnSpc>
              <a:spcBef>
                <a:spcPts val="0"/>
              </a:spcBef>
              <a:spcAft>
                <a:spcPts val="0"/>
              </a:spcAft>
              <a:buNone/>
            </a:pPr>
            <a:r>
              <a:rPr lang="tr-TR" sz="1300">
                <a:solidFill>
                  <a:srgbClr val="202124"/>
                </a:solidFill>
                <a:highlight>
                  <a:srgbClr val="F8F9FA"/>
                </a:highlight>
              </a:rPr>
              <a:t>Burada bir birlerinin muadili tool’lar var ansible-chef-puppet gibi </a:t>
            </a:r>
            <a:endParaRPr sz="1300">
              <a:solidFill>
                <a:srgbClr val="202124"/>
              </a:solidFill>
              <a:highlight>
                <a:srgbClr val="F8F9FA"/>
              </a:highlight>
            </a:endParaRPr>
          </a:p>
          <a:p>
            <a:pPr marL="0" marR="38100" lvl="0" indent="0" algn="l" rtl="0">
              <a:lnSpc>
                <a:spcPct val="128571"/>
              </a:lnSpc>
              <a:spcBef>
                <a:spcPts val="0"/>
              </a:spcBef>
              <a:spcAft>
                <a:spcPts val="0"/>
              </a:spcAft>
              <a:buNone/>
            </a:pPr>
            <a:r>
              <a:rPr lang="tr-TR" sz="1300">
                <a:solidFill>
                  <a:srgbClr val="202124"/>
                </a:solidFill>
                <a:highlight>
                  <a:srgbClr val="F8F9FA"/>
                </a:highlight>
              </a:rPr>
              <a:t>kubernetes docker swarm yine benzer amaçlı toollar.</a:t>
            </a:r>
            <a:endParaRPr sz="1300">
              <a:solidFill>
                <a:srgbClr val="202124"/>
              </a:solidFill>
              <a:highlight>
                <a:srgbClr val="F8F9FA"/>
              </a:highlight>
            </a:endParaRPr>
          </a:p>
          <a:p>
            <a:pPr marL="0" marR="38100" lvl="0" indent="0" algn="l" rtl="0">
              <a:lnSpc>
                <a:spcPct val="128571"/>
              </a:lnSpc>
              <a:spcBef>
                <a:spcPts val="0"/>
              </a:spcBef>
              <a:spcAft>
                <a:spcPts val="0"/>
              </a:spcAft>
              <a:buNone/>
            </a:pPr>
            <a:endParaRPr sz="1300">
              <a:solidFill>
                <a:srgbClr val="202124"/>
              </a:solidFill>
              <a:highlight>
                <a:srgbClr val="F8F9FA"/>
              </a:highlight>
            </a:endParaRPr>
          </a:p>
          <a:p>
            <a:pPr marL="0" lvl="0" indent="0" algn="l" rtl="0">
              <a:spcBef>
                <a:spcPts val="0"/>
              </a:spcBef>
              <a:spcAft>
                <a:spcPts val="0"/>
              </a:spcAft>
              <a:buNone/>
            </a:pPr>
            <a:endParaRPr sz="13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tr-TR" sz="1300">
                <a:solidFill>
                  <a:srgbClr val="292929"/>
                </a:solidFill>
                <a:highlight>
                  <a:srgbClr val="FFFFFF"/>
                </a:highlight>
                <a:latin typeface="Georgia"/>
                <a:ea typeface="Georgia"/>
                <a:cs typeface="Georgia"/>
                <a:sym typeface="Georgia"/>
              </a:rPr>
              <a:t>(show jenkins server and gitlab)</a:t>
            </a:r>
            <a:endParaRPr sz="1300">
              <a:solidFill>
                <a:srgbClr val="292929"/>
              </a:solidFill>
              <a:highlight>
                <a:srgbClr val="FFFFFF"/>
              </a:highlight>
              <a:latin typeface="Georgia"/>
              <a:ea typeface="Georgia"/>
              <a:cs typeface="Georgia"/>
              <a:sym typeface="Georgia"/>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6fd2621066_0_1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9" name="Google Shape;719;g6fd2621066_0_1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tr-TR" sz="1300">
                <a:solidFill>
                  <a:srgbClr val="202124"/>
                </a:solidFill>
                <a:highlight>
                  <a:srgbClr val="F8F9FA"/>
                </a:highlight>
              </a:rPr>
              <a:t>Modüller tamamlanıp başarılı şekilde build ve unit test işlemleri yapıldığında, daha derinlikli testlere geçilir.</a:t>
            </a:r>
            <a:endParaRPr sz="1300">
              <a:solidFill>
                <a:srgbClr val="202124"/>
              </a:solidFill>
              <a:highlight>
                <a:srgbClr val="F8F9FA"/>
              </a:highlight>
            </a:endParaRPr>
          </a:p>
          <a:p>
            <a:pPr marL="0" lvl="0" indent="0" algn="l" rtl="0">
              <a:lnSpc>
                <a:spcPct val="115000"/>
              </a:lnSpc>
              <a:spcBef>
                <a:spcPts val="1200"/>
              </a:spcBef>
              <a:spcAft>
                <a:spcPts val="0"/>
              </a:spcAft>
              <a:buNone/>
            </a:pPr>
            <a:r>
              <a:rPr lang="tr-TR" sz="1300">
                <a:solidFill>
                  <a:srgbClr val="202124"/>
                </a:solidFill>
                <a:highlight>
                  <a:srgbClr val="F8F9FA"/>
                </a:highlight>
              </a:rPr>
              <a:t>testler için  genellikle production ortamına benzer bir ortam hazırlanır. </a:t>
            </a:r>
            <a:endParaRPr sz="1300">
              <a:solidFill>
                <a:srgbClr val="202124"/>
              </a:solidFill>
              <a:highlight>
                <a:srgbClr val="F8F9FA"/>
              </a:highlight>
            </a:endParaRPr>
          </a:p>
          <a:p>
            <a:pPr marL="0" lvl="0" indent="0" algn="l" rtl="0">
              <a:lnSpc>
                <a:spcPct val="115000"/>
              </a:lnSpc>
              <a:spcBef>
                <a:spcPts val="1200"/>
              </a:spcBef>
              <a:spcAft>
                <a:spcPts val="0"/>
              </a:spcAft>
              <a:buNone/>
            </a:pPr>
            <a:r>
              <a:rPr lang="tr-TR" sz="1300">
                <a:solidFill>
                  <a:srgbClr val="202124"/>
                </a:solidFill>
                <a:highlight>
                  <a:srgbClr val="F8F9FA"/>
                </a:highlight>
              </a:rPr>
              <a:t>bu ortamı hazır hale getirmekten yine DevOps cular sorumludur.</a:t>
            </a:r>
            <a:endParaRPr sz="1300">
              <a:solidFill>
                <a:srgbClr val="202124"/>
              </a:solidFill>
              <a:highlight>
                <a:srgbClr val="F8F9FA"/>
              </a:highlight>
            </a:endParaRPr>
          </a:p>
          <a:p>
            <a:pPr marL="0" lvl="0" indent="0" algn="l" rtl="0">
              <a:lnSpc>
                <a:spcPct val="115000"/>
              </a:lnSpc>
              <a:spcBef>
                <a:spcPts val="1200"/>
              </a:spcBef>
              <a:spcAft>
                <a:spcPts val="0"/>
              </a:spcAft>
              <a:buNone/>
            </a:pPr>
            <a:r>
              <a:rPr lang="tr-TR" sz="1300">
                <a:solidFill>
                  <a:srgbClr val="202124"/>
                </a:solidFill>
                <a:highlight>
                  <a:srgbClr val="F8F9FA"/>
                </a:highlight>
              </a:rPr>
              <a:t>Yani kodlama başlangıcında olduğu gibi test ortamı içinde uygun bir alt yapıyı ayağa kaldırırlar.</a:t>
            </a:r>
            <a:endParaRPr sz="1400">
              <a:solidFill>
                <a:srgbClr val="202124"/>
              </a:solidFill>
              <a:highlight>
                <a:srgbClr val="F8F9FA"/>
              </a:highlight>
            </a:endParaRPr>
          </a:p>
          <a:p>
            <a:pPr marL="0" lvl="0" indent="0" algn="l" rtl="0">
              <a:lnSpc>
                <a:spcPct val="115000"/>
              </a:lnSpc>
              <a:spcBef>
                <a:spcPts val="1200"/>
              </a:spcBef>
              <a:spcAft>
                <a:spcPts val="0"/>
              </a:spcAft>
              <a:buNone/>
            </a:pPr>
            <a:r>
              <a:rPr lang="tr-TR" sz="1400">
                <a:solidFill>
                  <a:srgbClr val="202124"/>
                </a:solidFill>
                <a:highlight>
                  <a:srgbClr val="F8F9FA"/>
                </a:highlight>
              </a:rPr>
              <a:t>test aşaması için Selenium, TestNG, JUnit gibi otomasyon test araçları kullanılmaktadır.</a:t>
            </a:r>
            <a:endParaRPr sz="1400">
              <a:solidFill>
                <a:srgbClr val="202124"/>
              </a:solidFill>
              <a:highlight>
                <a:srgbClr val="F8F9FA"/>
              </a:highlight>
            </a:endParaRPr>
          </a:p>
          <a:p>
            <a:pPr marL="0" lvl="0" indent="0" algn="l" rtl="0">
              <a:lnSpc>
                <a:spcPct val="115000"/>
              </a:lnSpc>
              <a:spcBef>
                <a:spcPts val="1200"/>
              </a:spcBef>
              <a:spcAft>
                <a:spcPts val="0"/>
              </a:spcAft>
              <a:buNone/>
            </a:pPr>
            <a:r>
              <a:rPr lang="tr-TR" sz="1400">
                <a:solidFill>
                  <a:srgbClr val="202124"/>
                </a:solidFill>
                <a:highlight>
                  <a:srgbClr val="F8F9FA"/>
                </a:highlight>
              </a:rPr>
              <a:t>Bu araçlar, QA ekiplerinin işlevsellikte herhangi bir kusur olmadığından emin olmak için birden çok kod tabanını test etmesine olanak tanır.</a:t>
            </a:r>
            <a:endParaRPr sz="1400">
              <a:solidFill>
                <a:srgbClr val="202124"/>
              </a:solidFill>
              <a:highlight>
                <a:srgbClr val="F8F9FA"/>
              </a:highlight>
            </a:endParaRPr>
          </a:p>
          <a:p>
            <a:pPr marL="0" lvl="0" indent="0" algn="l" rtl="0">
              <a:lnSpc>
                <a:spcPct val="115000"/>
              </a:lnSpc>
              <a:spcBef>
                <a:spcPts val="1200"/>
              </a:spcBef>
              <a:spcAft>
                <a:spcPts val="0"/>
              </a:spcAft>
              <a:buNone/>
            </a:pPr>
            <a:r>
              <a:rPr lang="tr-TR" sz="1400">
                <a:solidFill>
                  <a:srgbClr val="202124"/>
                </a:solidFill>
                <a:highlight>
                  <a:srgbClr val="F8F9FA"/>
                </a:highlight>
              </a:rPr>
              <a:t> Bu aşamada, test ortamı Docker Container’lar kurulabilir.</a:t>
            </a:r>
            <a:endParaRPr sz="1400">
              <a:solidFill>
                <a:srgbClr val="202124"/>
              </a:solidFill>
              <a:highlight>
                <a:srgbClr val="F8F9FA"/>
              </a:highlight>
            </a:endParaRPr>
          </a:p>
          <a:p>
            <a:pPr marL="0" lvl="0" indent="0" algn="l" rtl="0">
              <a:lnSpc>
                <a:spcPct val="115000"/>
              </a:lnSpc>
              <a:spcBef>
                <a:spcPts val="1200"/>
              </a:spcBef>
              <a:spcAft>
                <a:spcPts val="0"/>
              </a:spcAft>
              <a:buNone/>
            </a:pPr>
            <a:r>
              <a:rPr lang="tr-TR" sz="1400">
                <a:solidFill>
                  <a:srgbClr val="202124"/>
                </a:solidFill>
                <a:highlight>
                  <a:srgbClr val="F8F9FA"/>
                </a:highlight>
              </a:rPr>
              <a:t> Yazılan Kodların docker  imageları alınarak oluşturulan test ortamına deploy edilir. Bu ortama staging de denir ve production ortamının birebir aynısı olması sağlanır.</a:t>
            </a:r>
            <a:endParaRPr sz="1400">
              <a:solidFill>
                <a:srgbClr val="202124"/>
              </a:solidFill>
              <a:highlight>
                <a:srgbClr val="F8F9FA"/>
              </a:highlight>
            </a:endParaRPr>
          </a:p>
          <a:p>
            <a:pPr marL="0" marR="38100" lvl="0" indent="0" algn="l" rtl="0">
              <a:lnSpc>
                <a:spcPct val="128571"/>
              </a:lnSpc>
              <a:spcBef>
                <a:spcPts val="1200"/>
              </a:spcBef>
              <a:spcAft>
                <a:spcPts val="0"/>
              </a:spcAft>
              <a:buNone/>
            </a:pPr>
            <a:r>
              <a:rPr lang="tr-TR" sz="1400">
                <a:solidFill>
                  <a:srgbClr val="202124"/>
                </a:solidFill>
                <a:highlight>
                  <a:srgbClr val="F8F9FA"/>
                </a:highlight>
              </a:rPr>
              <a:t>Testler bu ortamda yapılır.</a:t>
            </a:r>
            <a:endParaRPr sz="1200">
              <a:solidFill>
                <a:srgbClr val="292929"/>
              </a:solidFill>
              <a:highlight>
                <a:srgbClr val="FFFFFF"/>
              </a:highlight>
              <a:latin typeface="Georgia"/>
              <a:ea typeface="Georgia"/>
              <a:cs typeface="Georgia"/>
              <a:sym typeface="Georgia"/>
            </a:endParaRPr>
          </a:p>
          <a:p>
            <a:pPr marL="0" lvl="0" indent="0" algn="l" rtl="0">
              <a:lnSpc>
                <a:spcPct val="115000"/>
              </a:lnSpc>
              <a:spcBef>
                <a:spcPts val="0"/>
              </a:spcBef>
              <a:spcAft>
                <a:spcPts val="0"/>
              </a:spcAft>
              <a:buNone/>
            </a:pPr>
            <a:endParaRPr sz="1200">
              <a:solidFill>
                <a:srgbClr val="202124"/>
              </a:solidFill>
              <a:highlight>
                <a:srgbClr val="FFFFFF"/>
              </a:highlight>
            </a:endParaRPr>
          </a:p>
          <a:p>
            <a:pPr marL="0" lvl="0" indent="0" algn="l" rtl="0">
              <a:lnSpc>
                <a:spcPct val="115000"/>
              </a:lnSpc>
              <a:spcBef>
                <a:spcPts val="1200"/>
              </a:spcBef>
              <a:spcAft>
                <a:spcPts val="1200"/>
              </a:spcAft>
              <a:buNone/>
            </a:pPr>
            <a:endParaRPr sz="1200">
              <a:solidFill>
                <a:srgbClr val="202124"/>
              </a:solidFill>
              <a:highlight>
                <a:srgbClr val="FFFFFF"/>
              </a:highlight>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6fd2621066_0_1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8" name="Google Shape;728;g6fd2621066_0_1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218181"/>
              </a:lnSpc>
              <a:spcBef>
                <a:spcPts val="1400"/>
              </a:spcBef>
              <a:spcAft>
                <a:spcPts val="0"/>
              </a:spcAft>
              <a:buClr>
                <a:schemeClr val="dk1"/>
              </a:buClr>
              <a:buSzPts val="1100"/>
              <a:buFont typeface="Arial"/>
              <a:buNone/>
            </a:pPr>
            <a:r>
              <a:rPr lang="tr-TR">
                <a:solidFill>
                  <a:srgbClr val="292929"/>
                </a:solidFill>
                <a:highlight>
                  <a:srgbClr val="FFFFFF"/>
                </a:highlight>
              </a:rPr>
              <a:t>Bu aşamada yine jenkins veya gitlab kulanıyorsanız gitlab’in kendi CI/CD özelliği ile, testlerden başarı ile geçen her modül bir biri ile entegre çalışması denenir.</a:t>
            </a:r>
            <a:endParaRPr>
              <a:solidFill>
                <a:srgbClr val="292929"/>
              </a:solidFill>
              <a:highlight>
                <a:srgbClr val="FFFFFF"/>
              </a:highlight>
            </a:endParaRPr>
          </a:p>
          <a:p>
            <a:pPr marL="0" lvl="0" indent="0" algn="l" rtl="0">
              <a:lnSpc>
                <a:spcPct val="218181"/>
              </a:lnSpc>
              <a:spcBef>
                <a:spcPts val="1400"/>
              </a:spcBef>
              <a:spcAft>
                <a:spcPts val="0"/>
              </a:spcAft>
              <a:buClr>
                <a:schemeClr val="dk1"/>
              </a:buClr>
              <a:buSzPts val="1100"/>
              <a:buFont typeface="Arial"/>
              <a:buNone/>
            </a:pPr>
            <a:r>
              <a:rPr lang="tr-TR">
                <a:solidFill>
                  <a:srgbClr val="292929"/>
                </a:solidFill>
                <a:highlight>
                  <a:srgbClr val="FFFFFF"/>
                </a:highlight>
              </a:rPr>
              <a:t>Burada yine docker ve kubernetes dibi konteynır sağlayıcı sistemler kullanılır.</a:t>
            </a:r>
            <a:endParaRPr>
              <a:solidFill>
                <a:srgbClr val="292929"/>
              </a:solidFill>
              <a:highlight>
                <a:srgbClr val="FFFFFF"/>
              </a:highlight>
            </a:endParaRPr>
          </a:p>
          <a:p>
            <a:pPr marL="0" lvl="0" indent="0" algn="l" rtl="0">
              <a:lnSpc>
                <a:spcPct val="218181"/>
              </a:lnSpc>
              <a:spcBef>
                <a:spcPts val="1400"/>
              </a:spcBef>
              <a:spcAft>
                <a:spcPts val="0"/>
              </a:spcAft>
              <a:buClr>
                <a:schemeClr val="dk1"/>
              </a:buClr>
              <a:buSzPts val="1100"/>
              <a:buFont typeface="Arial"/>
              <a:buNone/>
            </a:pPr>
            <a:endParaRPr>
              <a:solidFill>
                <a:srgbClr val="292929"/>
              </a:solidFill>
              <a:highlight>
                <a:srgbClr val="FFFFFF"/>
              </a:highlight>
            </a:endParaRPr>
          </a:p>
          <a:p>
            <a:pPr marL="0" lvl="0" indent="0" algn="l" rtl="0">
              <a:lnSpc>
                <a:spcPct val="218181"/>
              </a:lnSpc>
              <a:spcBef>
                <a:spcPts val="1400"/>
              </a:spcBef>
              <a:spcAft>
                <a:spcPts val="0"/>
              </a:spcAft>
              <a:buClr>
                <a:schemeClr val="dk1"/>
              </a:buClr>
              <a:buSzPts val="1100"/>
              <a:buFont typeface="Arial"/>
              <a:buNone/>
            </a:pPr>
            <a:endParaRPr>
              <a:solidFill>
                <a:srgbClr val="292929"/>
              </a:solidFill>
              <a:highlight>
                <a:srgbClr val="FFFFFF"/>
              </a:highlight>
            </a:endParaRPr>
          </a:p>
          <a:p>
            <a:pPr marL="0" lvl="0" indent="0" algn="l" rtl="0">
              <a:lnSpc>
                <a:spcPct val="218181"/>
              </a:lnSpc>
              <a:spcBef>
                <a:spcPts val="1400"/>
              </a:spcBef>
              <a:spcAft>
                <a:spcPts val="0"/>
              </a:spcAft>
              <a:buClr>
                <a:schemeClr val="dk1"/>
              </a:buClr>
              <a:buSzPts val="1100"/>
              <a:buFont typeface="Arial"/>
              <a:buNone/>
            </a:pPr>
            <a:endParaRPr>
              <a:solidFill>
                <a:srgbClr val="292929"/>
              </a:solidFill>
              <a:highlight>
                <a:srgbClr val="FFFFFF"/>
              </a:highlight>
            </a:endParaRPr>
          </a:p>
          <a:p>
            <a:pPr marL="0" lvl="0" indent="0" algn="l" rtl="0">
              <a:lnSpc>
                <a:spcPct val="218181"/>
              </a:lnSpc>
              <a:spcBef>
                <a:spcPts val="1400"/>
              </a:spcBef>
              <a:spcAft>
                <a:spcPts val="0"/>
              </a:spcAft>
              <a:buClr>
                <a:schemeClr val="dk1"/>
              </a:buClr>
              <a:buSzPts val="1100"/>
              <a:buFont typeface="Arial"/>
              <a:buNone/>
            </a:pPr>
            <a:endParaRPr>
              <a:solidFill>
                <a:srgbClr val="292929"/>
              </a:solidFill>
              <a:highlight>
                <a:srgbClr val="FFFFFF"/>
              </a:highlight>
            </a:endParaRPr>
          </a:p>
          <a:p>
            <a:pPr marL="0" lvl="0" indent="0" algn="l" rtl="0">
              <a:lnSpc>
                <a:spcPct val="115000"/>
              </a:lnSpc>
              <a:spcBef>
                <a:spcPts val="0"/>
              </a:spcBef>
              <a:spcAft>
                <a:spcPts val="1200"/>
              </a:spcAft>
              <a:buNone/>
            </a:pPr>
            <a:endParaRPr sz="180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6fd2621066_0_1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7" name="Google Shape;737;g6fd2621066_0_11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218181"/>
              </a:lnSpc>
              <a:spcBef>
                <a:spcPts val="3200"/>
              </a:spcBef>
              <a:spcAft>
                <a:spcPts val="0"/>
              </a:spcAft>
              <a:buClr>
                <a:schemeClr val="dk1"/>
              </a:buClr>
              <a:buSzPts val="1100"/>
              <a:buFont typeface="Arial"/>
              <a:buNone/>
            </a:pPr>
            <a:r>
              <a:rPr lang="tr-TR">
                <a:solidFill>
                  <a:srgbClr val="292929"/>
                </a:solidFill>
                <a:highlight>
                  <a:srgbClr val="FFFFFF"/>
                </a:highlight>
                <a:latin typeface="Georgia"/>
                <a:ea typeface="Georgia"/>
                <a:cs typeface="Georgia"/>
                <a:sym typeface="Georgia"/>
              </a:rPr>
              <a:t>Tüm sistem hazır olduğunda yazılım artık gerçek production ortamına deploy edilmeye hazırdır.</a:t>
            </a:r>
            <a:endParaRPr>
              <a:solidFill>
                <a:srgbClr val="292929"/>
              </a:solidFill>
              <a:highlight>
                <a:srgbClr val="FFFFFF"/>
              </a:highlight>
              <a:latin typeface="Georgia"/>
              <a:ea typeface="Georgia"/>
              <a:cs typeface="Georgia"/>
              <a:sym typeface="Georgia"/>
            </a:endParaRPr>
          </a:p>
          <a:p>
            <a:pPr marL="0" lvl="0" indent="0" algn="l" rtl="0">
              <a:lnSpc>
                <a:spcPct val="218181"/>
              </a:lnSpc>
              <a:spcBef>
                <a:spcPts val="3200"/>
              </a:spcBef>
              <a:spcAft>
                <a:spcPts val="0"/>
              </a:spcAft>
              <a:buClr>
                <a:schemeClr val="dk1"/>
              </a:buClr>
              <a:buSzPts val="1100"/>
              <a:buFont typeface="Arial"/>
              <a:buNone/>
            </a:pPr>
            <a:r>
              <a:rPr lang="tr-TR">
                <a:solidFill>
                  <a:srgbClr val="292929"/>
                </a:solidFill>
                <a:highlight>
                  <a:srgbClr val="FFFFFF"/>
                </a:highlight>
                <a:latin typeface="Georgia"/>
                <a:ea typeface="Georgia"/>
                <a:cs typeface="Georgia"/>
                <a:sym typeface="Georgia"/>
              </a:rPr>
              <a:t>Devops’cular bu sefer gerçek ortamı hazırlar server’ları kurar ve yüklemeyi yapar.</a:t>
            </a:r>
            <a:endParaRPr>
              <a:solidFill>
                <a:srgbClr val="292929"/>
              </a:solidFill>
              <a:highlight>
                <a:srgbClr val="FFFFFF"/>
              </a:highlight>
              <a:latin typeface="Georgia"/>
              <a:ea typeface="Georgia"/>
              <a:cs typeface="Georgia"/>
              <a:sym typeface="Georgia"/>
            </a:endParaRPr>
          </a:p>
          <a:p>
            <a:pPr marL="0" lvl="0" indent="0" algn="l" rtl="0">
              <a:lnSpc>
                <a:spcPct val="218181"/>
              </a:lnSpc>
              <a:spcBef>
                <a:spcPts val="3200"/>
              </a:spcBef>
              <a:spcAft>
                <a:spcPts val="0"/>
              </a:spcAft>
              <a:buClr>
                <a:schemeClr val="dk1"/>
              </a:buClr>
              <a:buSzPts val="1100"/>
              <a:buFont typeface="Arial"/>
              <a:buNone/>
            </a:pPr>
            <a:endParaRPr>
              <a:solidFill>
                <a:srgbClr val="292929"/>
              </a:solidFill>
              <a:highlight>
                <a:srgbClr val="FFFFFF"/>
              </a:highlight>
              <a:latin typeface="Georgia"/>
              <a:ea typeface="Georgia"/>
              <a:cs typeface="Georgia"/>
              <a:sym typeface="Georgia"/>
            </a:endParaRPr>
          </a:p>
          <a:p>
            <a:pPr marL="0" lvl="0" indent="0" algn="l" rtl="0">
              <a:lnSpc>
                <a:spcPct val="218181"/>
              </a:lnSpc>
              <a:spcBef>
                <a:spcPts val="3200"/>
              </a:spcBef>
              <a:spcAft>
                <a:spcPts val="0"/>
              </a:spcAft>
              <a:buClr>
                <a:schemeClr val="dk1"/>
              </a:buClr>
              <a:buSzPts val="1100"/>
              <a:buFont typeface="Arial"/>
              <a:buNone/>
            </a:pPr>
            <a:endParaRPr>
              <a:solidFill>
                <a:srgbClr val="292929"/>
              </a:solidFill>
              <a:highlight>
                <a:srgbClr val="FFFFFF"/>
              </a:highlight>
              <a:latin typeface="Georgia"/>
              <a:ea typeface="Georgia"/>
              <a:cs typeface="Georgia"/>
              <a:sym typeface="Georgia"/>
            </a:endParaRPr>
          </a:p>
          <a:p>
            <a:pPr marL="0" lvl="0" indent="0" algn="l" rtl="0">
              <a:lnSpc>
                <a:spcPct val="115000"/>
              </a:lnSpc>
              <a:spcBef>
                <a:spcPts val="0"/>
              </a:spcBef>
              <a:spcAft>
                <a:spcPts val="1200"/>
              </a:spcAft>
              <a:buNone/>
            </a:pPr>
            <a:endParaRPr sz="180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fd2621066_0_1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6" name="Google Shape;746;g6fd2621066_0_1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Clr>
                <a:schemeClr val="dk1"/>
              </a:buClr>
              <a:buSzPts val="1100"/>
              <a:buFont typeface="Arial"/>
              <a:buNone/>
            </a:pPr>
            <a:r>
              <a:rPr lang="tr-TR" sz="1200">
                <a:solidFill>
                  <a:srgbClr val="202124"/>
                </a:solidFill>
                <a:highlight>
                  <a:srgbClr val="F8F9FA"/>
                </a:highlight>
              </a:rPr>
              <a:t>Yazılım yayımlandı  ve müşteriler tarafından kullanılmaya başlandı. Artık Kod yazanlar dinlenebilirler ama;</a:t>
            </a:r>
            <a:endParaRPr sz="12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1200">
                <a:solidFill>
                  <a:srgbClr val="202124"/>
                </a:solidFill>
                <a:highlight>
                  <a:srgbClr val="F8F9FA"/>
                </a:highlight>
              </a:rPr>
              <a:t>Operasyon ekibi için  yeni bir iş var,</a:t>
            </a:r>
            <a:endParaRPr sz="12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1200">
                <a:solidFill>
                  <a:srgbClr val="202124"/>
                </a:solidFill>
                <a:highlight>
                  <a:srgbClr val="F8F9FA"/>
                </a:highlight>
              </a:rPr>
              <a:t>“her şeyin sorunsuz çalıştığından emin olmak”.</a:t>
            </a:r>
            <a:endParaRPr sz="12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endParaRPr sz="1200">
              <a:solidFill>
                <a:srgbClr val="202124"/>
              </a:solidFill>
              <a:highlight>
                <a:srgbClr val="F8F9FA"/>
              </a:highlight>
            </a:endParaRPr>
          </a:p>
          <a:p>
            <a:pPr marL="0" lvl="0" indent="0" algn="l" rtl="0">
              <a:lnSpc>
                <a:spcPct val="218181"/>
              </a:lnSpc>
              <a:spcBef>
                <a:spcPts val="3200"/>
              </a:spcBef>
              <a:spcAft>
                <a:spcPts val="0"/>
              </a:spcAft>
              <a:buClr>
                <a:schemeClr val="dk1"/>
              </a:buClr>
              <a:buSzPts val="1100"/>
              <a:buFont typeface="Arial"/>
              <a:buNone/>
            </a:pPr>
            <a:endParaRPr sz="1300">
              <a:solidFill>
                <a:srgbClr val="292929"/>
              </a:solidFill>
              <a:highlight>
                <a:srgbClr val="FFFFFF"/>
              </a:highlight>
              <a:latin typeface="Georgia"/>
              <a:ea typeface="Georgia"/>
              <a:cs typeface="Georgia"/>
              <a:sym typeface="Georgia"/>
            </a:endParaRPr>
          </a:p>
          <a:p>
            <a:pPr marL="0" lvl="0" indent="0" algn="l" rtl="0">
              <a:lnSpc>
                <a:spcPct val="115000"/>
              </a:lnSpc>
              <a:spcBef>
                <a:spcPts val="0"/>
              </a:spcBef>
              <a:spcAft>
                <a:spcPts val="1200"/>
              </a:spcAft>
              <a:buNone/>
            </a:pPr>
            <a:endParaRPr sz="180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6fd2621066_0_1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4" name="Google Shape;754;g6fd2621066_0_11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218181"/>
              </a:lnSpc>
              <a:spcBef>
                <a:spcPts val="3200"/>
              </a:spcBef>
              <a:spcAft>
                <a:spcPts val="0"/>
              </a:spcAft>
              <a:buClr>
                <a:schemeClr val="dk1"/>
              </a:buClr>
              <a:buSzPts val="1100"/>
              <a:buFont typeface="Arial"/>
              <a:buNone/>
            </a:pPr>
            <a:r>
              <a:rPr lang="tr-TR" sz="1200">
                <a:solidFill>
                  <a:srgbClr val="292929"/>
                </a:solidFill>
                <a:highlight>
                  <a:srgbClr val="FFFFFF"/>
                </a:highlight>
                <a:latin typeface="Georgia"/>
                <a:ea typeface="Georgia"/>
                <a:cs typeface="Georgia"/>
                <a:sym typeface="Georgia"/>
              </a:rPr>
              <a:t>Monitoring aşamasında </a:t>
            </a:r>
            <a:r>
              <a:rPr lang="tr-TR" sz="1200">
                <a:solidFill>
                  <a:srgbClr val="202124"/>
                </a:solidFill>
                <a:highlight>
                  <a:srgbClr val="F8F9FA"/>
                </a:highlight>
              </a:rPr>
              <a:t>Prometheus ve grafana gibi tool’lar bu kullanılır.</a:t>
            </a:r>
            <a:endParaRPr sz="1200">
              <a:solidFill>
                <a:srgbClr val="202124"/>
              </a:solidFill>
              <a:highlight>
                <a:srgbClr val="F8F9FA"/>
              </a:highlight>
            </a:endParaRPr>
          </a:p>
          <a:p>
            <a:pPr marL="0" lvl="0" indent="0" algn="l" rtl="0">
              <a:lnSpc>
                <a:spcPct val="218181"/>
              </a:lnSpc>
              <a:spcBef>
                <a:spcPts val="3200"/>
              </a:spcBef>
              <a:spcAft>
                <a:spcPts val="0"/>
              </a:spcAft>
              <a:buClr>
                <a:schemeClr val="dk1"/>
              </a:buClr>
              <a:buSzPts val="1100"/>
              <a:buFont typeface="Arial"/>
              <a:buNone/>
            </a:pPr>
            <a:r>
              <a:rPr lang="tr-TR" sz="1200">
                <a:solidFill>
                  <a:srgbClr val="292929"/>
                </a:solidFill>
                <a:highlight>
                  <a:srgbClr val="FFFFFF"/>
                </a:highlight>
                <a:latin typeface="Georgia"/>
                <a:ea typeface="Georgia"/>
                <a:cs typeface="Georgia"/>
                <a:sym typeface="Georgia"/>
              </a:rPr>
              <a:t>(</a:t>
            </a:r>
            <a:r>
              <a:rPr lang="tr-TR" sz="1450">
                <a:solidFill>
                  <a:srgbClr val="373A3C"/>
                </a:solidFill>
                <a:highlight>
                  <a:schemeClr val="lt1"/>
                </a:highlight>
              </a:rPr>
              <a:t>Now lets have a break )</a:t>
            </a:r>
            <a:endParaRPr sz="1450">
              <a:solidFill>
                <a:srgbClr val="373A3C"/>
              </a:solidFill>
              <a:highlight>
                <a:schemeClr val="lt1"/>
              </a:highlight>
            </a:endParaRPr>
          </a:p>
          <a:p>
            <a:pPr marL="0" lvl="0" indent="0" algn="l" rtl="0">
              <a:lnSpc>
                <a:spcPct val="218181"/>
              </a:lnSpc>
              <a:spcBef>
                <a:spcPts val="3200"/>
              </a:spcBef>
              <a:spcAft>
                <a:spcPts val="0"/>
              </a:spcAft>
              <a:buClr>
                <a:schemeClr val="dk1"/>
              </a:buClr>
              <a:buSzPts val="1100"/>
              <a:buFont typeface="Arial"/>
              <a:buNone/>
            </a:pPr>
            <a:endParaRPr sz="1200">
              <a:solidFill>
                <a:srgbClr val="292929"/>
              </a:solidFill>
              <a:highlight>
                <a:srgbClr val="FFFFFF"/>
              </a:highlight>
              <a:latin typeface="Georgia"/>
              <a:ea typeface="Georgia"/>
              <a:cs typeface="Georgia"/>
              <a:sym typeface="Georgia"/>
            </a:endParaRPr>
          </a:p>
          <a:p>
            <a:pPr marL="0" lvl="0" indent="0" algn="l" rtl="0">
              <a:lnSpc>
                <a:spcPct val="115000"/>
              </a:lnSpc>
              <a:spcBef>
                <a:spcPts val="0"/>
              </a:spcBef>
              <a:spcAft>
                <a:spcPts val="1200"/>
              </a:spcAft>
              <a:buNone/>
            </a:pPr>
            <a:endParaRPr sz="180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7764da0b8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2" name="Google Shape;762;g7764da0b8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tr-TR" sz="1450">
                <a:solidFill>
                  <a:srgbClr val="373A3C"/>
                </a:solidFill>
                <a:highlight>
                  <a:schemeClr val="lt1"/>
                </a:highlight>
              </a:rPr>
              <a:t>Şu ana kadarki kısmı Özetleyecek olursak;</a:t>
            </a:r>
            <a:endParaRPr sz="1450">
              <a:solidFill>
                <a:srgbClr val="373A3C"/>
              </a:solidFill>
              <a:highlight>
                <a:schemeClr val="lt1"/>
              </a:highlight>
            </a:endParaRPr>
          </a:p>
          <a:p>
            <a:pPr marL="0" lvl="0" indent="0" algn="l" rtl="0">
              <a:lnSpc>
                <a:spcPct val="100000"/>
              </a:lnSpc>
              <a:spcBef>
                <a:spcPts val="1200"/>
              </a:spcBef>
              <a:spcAft>
                <a:spcPts val="0"/>
              </a:spcAft>
              <a:buNone/>
            </a:pPr>
            <a:r>
              <a:rPr lang="tr-TR" b="1">
                <a:solidFill>
                  <a:srgbClr val="292929"/>
                </a:solidFill>
                <a:highlight>
                  <a:srgbClr val="FFFFFF"/>
                </a:highlight>
                <a:latin typeface="Georgia"/>
                <a:ea typeface="Georgia"/>
                <a:cs typeface="Georgia"/>
                <a:sym typeface="Georgia"/>
              </a:rPr>
              <a:t>Dev takımı, </a:t>
            </a:r>
            <a:r>
              <a:rPr lang="tr-TR">
                <a:solidFill>
                  <a:srgbClr val="292929"/>
                </a:solidFill>
                <a:highlight>
                  <a:srgbClr val="FFFFFF"/>
                </a:highlight>
                <a:latin typeface="Georgia"/>
                <a:ea typeface="Georgia"/>
                <a:cs typeface="Georgia"/>
                <a:sym typeface="Georgia"/>
              </a:rPr>
              <a:t>Oluşturulacak uygulamaya ait planları yapmak,</a:t>
            </a:r>
            <a:endParaRPr>
              <a:solidFill>
                <a:srgbClr val="292929"/>
              </a:solidFill>
              <a:highlight>
                <a:srgbClr val="FFFFFF"/>
              </a:highlight>
              <a:latin typeface="Georgia"/>
              <a:ea typeface="Georgia"/>
              <a:cs typeface="Georgia"/>
              <a:sym typeface="Georgia"/>
            </a:endParaRPr>
          </a:p>
          <a:p>
            <a:pPr marL="0" lvl="0" indent="0" algn="l" rtl="0">
              <a:lnSpc>
                <a:spcPct val="100000"/>
              </a:lnSpc>
              <a:spcBef>
                <a:spcPts val="0"/>
              </a:spcBef>
              <a:spcAft>
                <a:spcPts val="0"/>
              </a:spcAft>
              <a:buClr>
                <a:schemeClr val="dk1"/>
              </a:buClr>
              <a:buSzPts val="1100"/>
              <a:buFont typeface="Arial"/>
              <a:buNone/>
            </a:pPr>
            <a:r>
              <a:rPr lang="tr-TR">
                <a:solidFill>
                  <a:srgbClr val="292929"/>
                </a:solidFill>
                <a:highlight>
                  <a:srgbClr val="FFFFFF"/>
                </a:highlight>
                <a:latin typeface="Georgia"/>
                <a:ea typeface="Georgia"/>
                <a:cs typeface="Georgia"/>
                <a:sym typeface="Georgia"/>
              </a:rPr>
              <a:t>Uygulamayı oluşturmak(Kodlamak)</a:t>
            </a:r>
            <a:endParaRPr>
              <a:solidFill>
                <a:srgbClr val="292929"/>
              </a:solidFill>
              <a:highlight>
                <a:srgbClr val="FFFFFF"/>
              </a:highlight>
              <a:latin typeface="Georgia"/>
              <a:ea typeface="Georgia"/>
              <a:cs typeface="Georgia"/>
              <a:sym typeface="Georgia"/>
            </a:endParaRPr>
          </a:p>
          <a:p>
            <a:pPr marL="0" lvl="0" indent="0" algn="l" rtl="0">
              <a:lnSpc>
                <a:spcPct val="100000"/>
              </a:lnSpc>
              <a:spcBef>
                <a:spcPts val="0"/>
              </a:spcBef>
              <a:spcAft>
                <a:spcPts val="0"/>
              </a:spcAft>
              <a:buClr>
                <a:schemeClr val="dk1"/>
              </a:buClr>
              <a:buSzPts val="1100"/>
              <a:buFont typeface="Arial"/>
              <a:buNone/>
            </a:pPr>
            <a:r>
              <a:rPr lang="tr-TR">
                <a:solidFill>
                  <a:srgbClr val="292929"/>
                </a:solidFill>
                <a:highlight>
                  <a:srgbClr val="FFFFFF"/>
                </a:highlight>
                <a:latin typeface="Georgia"/>
                <a:ea typeface="Georgia"/>
                <a:cs typeface="Georgia"/>
                <a:sym typeface="Georgia"/>
              </a:rPr>
              <a:t>Uygulama release ve publish (versiyonlama ve yayınlama)</a:t>
            </a:r>
            <a:endParaRPr>
              <a:solidFill>
                <a:srgbClr val="292929"/>
              </a:solidFill>
              <a:highlight>
                <a:srgbClr val="FFFFFF"/>
              </a:highlight>
              <a:latin typeface="Georgia"/>
              <a:ea typeface="Georgia"/>
              <a:cs typeface="Georgia"/>
              <a:sym typeface="Georgia"/>
            </a:endParaRPr>
          </a:p>
          <a:p>
            <a:pPr marL="0" lvl="0" indent="0" algn="l" rtl="0">
              <a:lnSpc>
                <a:spcPct val="100000"/>
              </a:lnSpc>
              <a:spcBef>
                <a:spcPts val="0"/>
              </a:spcBef>
              <a:spcAft>
                <a:spcPts val="0"/>
              </a:spcAft>
              <a:buClr>
                <a:schemeClr val="dk1"/>
              </a:buClr>
              <a:buSzPts val="1100"/>
              <a:buFont typeface="Arial"/>
              <a:buNone/>
            </a:pPr>
            <a:r>
              <a:rPr lang="tr-TR">
                <a:solidFill>
                  <a:srgbClr val="292929"/>
                </a:solidFill>
                <a:highlight>
                  <a:srgbClr val="FFFFFF"/>
                </a:highlight>
                <a:latin typeface="Georgia"/>
                <a:ea typeface="Georgia"/>
                <a:cs typeface="Georgia"/>
                <a:sym typeface="Georgia"/>
              </a:rPr>
              <a:t>Uygulama iyileştirme (Update)</a:t>
            </a:r>
            <a:endParaRPr>
              <a:solidFill>
                <a:srgbClr val="292929"/>
              </a:solidFill>
              <a:highlight>
                <a:srgbClr val="FFFFFF"/>
              </a:highlight>
              <a:latin typeface="Georgia"/>
              <a:ea typeface="Georgia"/>
              <a:cs typeface="Georgia"/>
              <a:sym typeface="Georgia"/>
            </a:endParaRPr>
          </a:p>
          <a:p>
            <a:pPr marL="0" lvl="0" indent="0" algn="l" rtl="0">
              <a:lnSpc>
                <a:spcPct val="100000"/>
              </a:lnSpc>
              <a:spcBef>
                <a:spcPts val="0"/>
              </a:spcBef>
              <a:spcAft>
                <a:spcPts val="0"/>
              </a:spcAft>
              <a:buNone/>
            </a:pPr>
            <a:r>
              <a:rPr lang="tr-TR">
                <a:solidFill>
                  <a:srgbClr val="292929"/>
                </a:solidFill>
                <a:highlight>
                  <a:srgbClr val="FFFFFF"/>
                </a:highlight>
                <a:latin typeface="Georgia"/>
                <a:ea typeface="Georgia"/>
                <a:cs typeface="Georgia"/>
                <a:sym typeface="Georgia"/>
              </a:rPr>
              <a:t>Uygulama Test süreçlerinden sorumludur. </a:t>
            </a:r>
            <a:endParaRPr>
              <a:solidFill>
                <a:srgbClr val="292929"/>
              </a:solidFill>
              <a:highlight>
                <a:srgbClr val="FFFFFF"/>
              </a:highlight>
              <a:latin typeface="Georgia"/>
              <a:ea typeface="Georgia"/>
              <a:cs typeface="Georgia"/>
              <a:sym typeface="Georgia"/>
            </a:endParaRPr>
          </a:p>
          <a:p>
            <a:pPr marL="0" lvl="0" indent="0" algn="l" rtl="0">
              <a:lnSpc>
                <a:spcPct val="100000"/>
              </a:lnSpc>
              <a:spcBef>
                <a:spcPts val="0"/>
              </a:spcBef>
              <a:spcAft>
                <a:spcPts val="0"/>
              </a:spcAft>
              <a:buNone/>
            </a:pPr>
            <a:endParaRPr>
              <a:solidFill>
                <a:srgbClr val="292929"/>
              </a:solidFill>
              <a:highlight>
                <a:srgbClr val="FFFFFF"/>
              </a:highlight>
              <a:latin typeface="Georgia"/>
              <a:ea typeface="Georgia"/>
              <a:cs typeface="Georgia"/>
              <a:sym typeface="Georgia"/>
            </a:endParaRPr>
          </a:p>
          <a:p>
            <a:pPr marL="0" lvl="0" indent="0" algn="l" rtl="0">
              <a:lnSpc>
                <a:spcPct val="115000"/>
              </a:lnSpc>
              <a:spcBef>
                <a:spcPts val="0"/>
              </a:spcBef>
              <a:spcAft>
                <a:spcPts val="0"/>
              </a:spcAft>
              <a:buNone/>
            </a:pPr>
            <a:r>
              <a:rPr lang="tr-TR" b="1">
                <a:solidFill>
                  <a:srgbClr val="292929"/>
                </a:solidFill>
                <a:highlight>
                  <a:srgbClr val="FFFFFF"/>
                </a:highlight>
                <a:latin typeface="Georgia"/>
                <a:ea typeface="Georgia"/>
                <a:cs typeface="Georgia"/>
                <a:sym typeface="Georgia"/>
              </a:rPr>
              <a:t>Ops takımı,</a:t>
            </a:r>
            <a:endParaRPr b="1">
              <a:solidFill>
                <a:srgbClr val="292929"/>
              </a:solidFill>
              <a:highlight>
                <a:srgbClr val="FFFFFF"/>
              </a:highlight>
              <a:latin typeface="Georgia"/>
              <a:ea typeface="Georgia"/>
              <a:cs typeface="Georgia"/>
              <a:sym typeface="Georgia"/>
            </a:endParaRPr>
          </a:p>
          <a:p>
            <a:pPr marL="0" lvl="0" indent="0" algn="l" rtl="0">
              <a:lnSpc>
                <a:spcPct val="115000"/>
              </a:lnSpc>
              <a:spcBef>
                <a:spcPts val="0"/>
              </a:spcBef>
              <a:spcAft>
                <a:spcPts val="0"/>
              </a:spcAft>
              <a:buNone/>
            </a:pPr>
            <a:r>
              <a:rPr lang="tr-TR">
                <a:solidFill>
                  <a:srgbClr val="292929"/>
                </a:solidFill>
                <a:highlight>
                  <a:srgbClr val="FFFFFF"/>
                </a:highlight>
                <a:latin typeface="Georgia"/>
                <a:ea typeface="Georgia"/>
                <a:cs typeface="Georgia"/>
                <a:sym typeface="Georgia"/>
              </a:rPr>
              <a:t>Oluşan uygulamaların barındırılacağı ve kullanılacağı ortamı alt yapıyı tasarlamak,</a:t>
            </a:r>
            <a:endParaRPr>
              <a:solidFill>
                <a:srgbClr val="292929"/>
              </a:solidFill>
              <a:highlight>
                <a:srgbClr val="FFFFFF"/>
              </a:highlight>
              <a:latin typeface="Georgia"/>
              <a:ea typeface="Georgia"/>
              <a:cs typeface="Georgia"/>
              <a:sym typeface="Georgia"/>
            </a:endParaRPr>
          </a:p>
          <a:p>
            <a:pPr marL="0" lvl="0" indent="0" algn="l" rtl="0">
              <a:lnSpc>
                <a:spcPct val="115000"/>
              </a:lnSpc>
              <a:spcBef>
                <a:spcPts val="0"/>
              </a:spcBef>
              <a:spcAft>
                <a:spcPts val="0"/>
              </a:spcAft>
              <a:buNone/>
            </a:pPr>
            <a:r>
              <a:rPr lang="tr-TR">
                <a:solidFill>
                  <a:srgbClr val="292929"/>
                </a:solidFill>
                <a:highlight>
                  <a:srgbClr val="FFFFFF"/>
                </a:highlight>
                <a:latin typeface="Georgia"/>
                <a:ea typeface="Georgia"/>
                <a:cs typeface="Georgia"/>
                <a:sym typeface="Georgia"/>
              </a:rPr>
              <a:t>Uygulamaların çalışması için gereken sistem bileşenleri ile iletişime geçebilmeleri için gerekli ;</a:t>
            </a:r>
            <a:endParaRPr>
              <a:solidFill>
                <a:srgbClr val="292929"/>
              </a:solidFill>
              <a:highlight>
                <a:srgbClr val="FFFFFF"/>
              </a:highlight>
              <a:latin typeface="Georgia"/>
              <a:ea typeface="Georgia"/>
              <a:cs typeface="Georgia"/>
              <a:sym typeface="Georgia"/>
            </a:endParaRPr>
          </a:p>
          <a:p>
            <a:pPr marL="0" lvl="0" indent="0" algn="l" rtl="0">
              <a:lnSpc>
                <a:spcPct val="115000"/>
              </a:lnSpc>
              <a:spcBef>
                <a:spcPts val="0"/>
              </a:spcBef>
              <a:spcAft>
                <a:spcPts val="0"/>
              </a:spcAft>
              <a:buNone/>
            </a:pPr>
            <a:r>
              <a:rPr lang="tr-TR">
                <a:solidFill>
                  <a:srgbClr val="292929"/>
                </a:solidFill>
                <a:highlight>
                  <a:srgbClr val="FFFFFF"/>
                </a:highlight>
                <a:latin typeface="Georgia"/>
                <a:ea typeface="Georgia"/>
                <a:cs typeface="Georgia"/>
                <a:sym typeface="Georgia"/>
              </a:rPr>
              <a:t>ağ ve güvenlik yapılandırmalarının yapılmasını sağlamak,</a:t>
            </a:r>
            <a:endParaRPr>
              <a:solidFill>
                <a:srgbClr val="292929"/>
              </a:solidFill>
              <a:highlight>
                <a:srgbClr val="FFFFFF"/>
              </a:highlight>
              <a:latin typeface="Georgia"/>
              <a:ea typeface="Georgia"/>
              <a:cs typeface="Georgia"/>
              <a:sym typeface="Georgia"/>
            </a:endParaRPr>
          </a:p>
          <a:p>
            <a:pPr marL="0" lvl="0" indent="0" algn="l" rtl="0">
              <a:lnSpc>
                <a:spcPct val="115000"/>
              </a:lnSpc>
              <a:spcBef>
                <a:spcPts val="0"/>
              </a:spcBef>
              <a:spcAft>
                <a:spcPts val="0"/>
              </a:spcAft>
              <a:buNone/>
            </a:pPr>
            <a:r>
              <a:rPr lang="tr-TR">
                <a:solidFill>
                  <a:srgbClr val="292929"/>
                </a:solidFill>
                <a:highlight>
                  <a:srgbClr val="FFFFFF"/>
                </a:highlight>
                <a:latin typeface="Georgia"/>
                <a:ea typeface="Georgia"/>
                <a:cs typeface="Georgia"/>
                <a:sym typeface="Georgia"/>
              </a:rPr>
              <a:t>Uygulamanın kaynak kullanımını belirlemek,</a:t>
            </a:r>
            <a:endParaRPr>
              <a:solidFill>
                <a:srgbClr val="292929"/>
              </a:solidFill>
              <a:highlight>
                <a:srgbClr val="FFFFFF"/>
              </a:highlight>
              <a:latin typeface="Georgia"/>
              <a:ea typeface="Georgia"/>
              <a:cs typeface="Georgia"/>
              <a:sym typeface="Georgia"/>
            </a:endParaRPr>
          </a:p>
          <a:p>
            <a:pPr marL="0" lvl="0" indent="0" algn="l" rtl="0">
              <a:lnSpc>
                <a:spcPct val="115000"/>
              </a:lnSpc>
              <a:spcBef>
                <a:spcPts val="0"/>
              </a:spcBef>
              <a:spcAft>
                <a:spcPts val="0"/>
              </a:spcAft>
              <a:buNone/>
            </a:pPr>
            <a:r>
              <a:rPr lang="tr-TR">
                <a:solidFill>
                  <a:srgbClr val="292929"/>
                </a:solidFill>
                <a:highlight>
                  <a:srgbClr val="FFFFFF"/>
                </a:highlight>
                <a:latin typeface="Georgia"/>
                <a:ea typeface="Georgia"/>
                <a:cs typeface="Georgia"/>
                <a:sym typeface="Georgia"/>
              </a:rPr>
              <a:t>Uygulamanın gerekli izleme (Monitoring) araçları ile takibini sağlamak,</a:t>
            </a:r>
            <a:endParaRPr>
              <a:solidFill>
                <a:srgbClr val="292929"/>
              </a:solidFill>
              <a:highlight>
                <a:srgbClr val="FFFFFF"/>
              </a:highlight>
              <a:latin typeface="Georgia"/>
              <a:ea typeface="Georgia"/>
              <a:cs typeface="Georgia"/>
              <a:sym typeface="Georgia"/>
            </a:endParaRPr>
          </a:p>
          <a:p>
            <a:pPr marL="0" lvl="0" indent="0" algn="l" rtl="0">
              <a:lnSpc>
                <a:spcPct val="115000"/>
              </a:lnSpc>
              <a:spcBef>
                <a:spcPts val="0"/>
              </a:spcBef>
              <a:spcAft>
                <a:spcPts val="0"/>
              </a:spcAft>
              <a:buNone/>
            </a:pPr>
            <a:r>
              <a:rPr lang="tr-TR">
                <a:solidFill>
                  <a:srgbClr val="292929"/>
                </a:solidFill>
                <a:highlight>
                  <a:srgbClr val="FFFFFF"/>
                </a:highlight>
                <a:latin typeface="Georgia"/>
                <a:ea typeface="Georgia"/>
                <a:cs typeface="Georgia"/>
                <a:sym typeface="Georgia"/>
              </a:rPr>
              <a:t>Uygulamanın sistem kaynaklarını kullanım düzeyine göre kaynak arttırımını sağlamaktan (Scale Up ve Scale Down) </a:t>
            </a:r>
            <a:endParaRPr>
              <a:solidFill>
                <a:srgbClr val="292929"/>
              </a:solidFill>
              <a:highlight>
                <a:srgbClr val="FFFFFF"/>
              </a:highlight>
              <a:latin typeface="Georgia"/>
              <a:ea typeface="Georgia"/>
              <a:cs typeface="Georgia"/>
              <a:sym typeface="Georgia"/>
            </a:endParaRPr>
          </a:p>
          <a:p>
            <a:pPr marL="0" lvl="0" indent="0" algn="l" rtl="0">
              <a:lnSpc>
                <a:spcPct val="115000"/>
              </a:lnSpc>
              <a:spcBef>
                <a:spcPts val="0"/>
              </a:spcBef>
              <a:spcAft>
                <a:spcPts val="0"/>
              </a:spcAft>
              <a:buNone/>
            </a:pPr>
            <a:r>
              <a:rPr lang="tr-TR">
                <a:solidFill>
                  <a:srgbClr val="292929"/>
                </a:solidFill>
                <a:highlight>
                  <a:srgbClr val="FFFFFF"/>
                </a:highlight>
                <a:latin typeface="Georgia"/>
                <a:ea typeface="Georgia"/>
                <a:cs typeface="Georgia"/>
                <a:sym typeface="Georgia"/>
              </a:rPr>
              <a:t>sorumludur</a:t>
            </a:r>
            <a:endParaRPr>
              <a:solidFill>
                <a:srgbClr val="292929"/>
              </a:solidFill>
              <a:highlight>
                <a:srgbClr val="FFFFFF"/>
              </a:highlight>
              <a:latin typeface="Georgia"/>
              <a:ea typeface="Georgia"/>
              <a:cs typeface="Georgia"/>
              <a:sym typeface="Georgia"/>
            </a:endParaRPr>
          </a:p>
          <a:p>
            <a:pPr marL="0" lvl="0" indent="0" algn="l" rtl="0">
              <a:lnSpc>
                <a:spcPct val="115000"/>
              </a:lnSpc>
              <a:spcBef>
                <a:spcPts val="0"/>
              </a:spcBef>
              <a:spcAft>
                <a:spcPts val="0"/>
              </a:spcAft>
              <a:buNone/>
            </a:pPr>
            <a:endParaRPr>
              <a:solidFill>
                <a:srgbClr val="292929"/>
              </a:solidFill>
              <a:highlight>
                <a:srgbClr val="FFFFFF"/>
              </a:highlight>
              <a:latin typeface="Georgia"/>
              <a:ea typeface="Georgia"/>
              <a:cs typeface="Georgia"/>
              <a:sym typeface="Georgia"/>
            </a:endParaRPr>
          </a:p>
          <a:p>
            <a:pPr marL="0" lvl="0" indent="0" algn="l" rtl="0">
              <a:lnSpc>
                <a:spcPct val="115000"/>
              </a:lnSpc>
              <a:spcBef>
                <a:spcPts val="0"/>
              </a:spcBef>
              <a:spcAft>
                <a:spcPts val="0"/>
              </a:spcAft>
              <a:buNone/>
            </a:pPr>
            <a:r>
              <a:rPr lang="tr-TR">
                <a:solidFill>
                  <a:srgbClr val="292929"/>
                </a:solidFill>
                <a:highlight>
                  <a:srgbClr val="FFFFFF"/>
                </a:highlight>
                <a:latin typeface="Georgia"/>
                <a:ea typeface="Georgia"/>
                <a:cs typeface="Georgia"/>
                <a:sym typeface="Georgia"/>
              </a:rPr>
              <a:t>Bunlar eskiden birbirinden kopuk iki ayrı departman olarak çalışırken,</a:t>
            </a:r>
            <a:endParaRPr>
              <a:solidFill>
                <a:srgbClr val="292929"/>
              </a:solidFill>
              <a:highlight>
                <a:srgbClr val="FFFFFF"/>
              </a:highlight>
              <a:latin typeface="Georgia"/>
              <a:ea typeface="Georgia"/>
              <a:cs typeface="Georgia"/>
              <a:sym typeface="Georgia"/>
            </a:endParaRPr>
          </a:p>
          <a:p>
            <a:pPr marL="0" lvl="0" indent="0" algn="l" rtl="0">
              <a:lnSpc>
                <a:spcPct val="115000"/>
              </a:lnSpc>
              <a:spcBef>
                <a:spcPts val="0"/>
              </a:spcBef>
              <a:spcAft>
                <a:spcPts val="0"/>
              </a:spcAft>
              <a:buNone/>
            </a:pPr>
            <a:r>
              <a:rPr lang="tr-TR">
                <a:solidFill>
                  <a:srgbClr val="292929"/>
                </a:solidFill>
                <a:highlight>
                  <a:srgbClr val="FFFFFF"/>
                </a:highlight>
                <a:latin typeface="Georgia"/>
                <a:ea typeface="Georgia"/>
                <a:cs typeface="Georgia"/>
                <a:sym typeface="Georgia"/>
              </a:rPr>
              <a:t>Bulut sistemlerin kullanımının yaygınlaşması ve otomasyon araçlarındaki gelişme ile beraber DevOps kültürü gelişmiş,</a:t>
            </a:r>
            <a:endParaRPr>
              <a:solidFill>
                <a:srgbClr val="292929"/>
              </a:solidFill>
              <a:highlight>
                <a:srgbClr val="FFFFFF"/>
              </a:highlight>
              <a:latin typeface="Georgia"/>
              <a:ea typeface="Georgia"/>
              <a:cs typeface="Georgia"/>
              <a:sym typeface="Georgia"/>
            </a:endParaRPr>
          </a:p>
          <a:p>
            <a:pPr marL="0" lvl="0" indent="0" algn="l" rtl="0">
              <a:lnSpc>
                <a:spcPct val="115000"/>
              </a:lnSpc>
              <a:spcBef>
                <a:spcPts val="0"/>
              </a:spcBef>
              <a:spcAft>
                <a:spcPts val="0"/>
              </a:spcAft>
              <a:buNone/>
            </a:pPr>
            <a:r>
              <a:rPr lang="tr-TR">
                <a:solidFill>
                  <a:srgbClr val="292929"/>
                </a:solidFill>
                <a:highlight>
                  <a:srgbClr val="FFFFFF"/>
                </a:highlight>
                <a:latin typeface="Georgia"/>
                <a:ea typeface="Georgia"/>
                <a:cs typeface="Georgia"/>
                <a:sym typeface="Georgia"/>
              </a:rPr>
              <a:t>sürecin her aşamasında beraber çalışan , koordinasyon ve yardımlaşmanın olduğu </a:t>
            </a:r>
            <a:endParaRPr>
              <a:solidFill>
                <a:srgbClr val="292929"/>
              </a:solidFill>
              <a:highlight>
                <a:srgbClr val="FFFFFF"/>
              </a:highlight>
              <a:latin typeface="Georgia"/>
              <a:ea typeface="Georgia"/>
              <a:cs typeface="Georgia"/>
              <a:sym typeface="Georgia"/>
            </a:endParaRPr>
          </a:p>
          <a:p>
            <a:pPr marL="0" lvl="0" indent="0" algn="l" rtl="0">
              <a:lnSpc>
                <a:spcPct val="115000"/>
              </a:lnSpc>
              <a:spcBef>
                <a:spcPts val="0"/>
              </a:spcBef>
              <a:spcAft>
                <a:spcPts val="0"/>
              </a:spcAft>
              <a:buNone/>
            </a:pPr>
            <a:r>
              <a:rPr lang="tr-TR">
                <a:solidFill>
                  <a:srgbClr val="292929"/>
                </a:solidFill>
                <a:highlight>
                  <a:srgbClr val="FFFFFF"/>
                </a:highlight>
                <a:latin typeface="Georgia"/>
                <a:ea typeface="Georgia"/>
                <a:cs typeface="Georgia"/>
                <a:sym typeface="Georgia"/>
              </a:rPr>
              <a:t>build-test - deploy - release süreçlerinin çok daha hızlı yapılabildiği bir Model halini almıştır.</a:t>
            </a:r>
            <a:endParaRPr>
              <a:solidFill>
                <a:srgbClr val="292929"/>
              </a:solidFill>
              <a:highlight>
                <a:srgbClr val="FFFFFF"/>
              </a:highlight>
              <a:latin typeface="Georgia"/>
              <a:ea typeface="Georgia"/>
              <a:cs typeface="Georgia"/>
              <a:sym typeface="Georgia"/>
            </a:endParaRPr>
          </a:p>
          <a:p>
            <a:pPr marL="0" lvl="0" indent="0" algn="l" rtl="0">
              <a:lnSpc>
                <a:spcPct val="100000"/>
              </a:lnSpc>
              <a:spcBef>
                <a:spcPts val="0"/>
              </a:spcBef>
              <a:spcAft>
                <a:spcPts val="0"/>
              </a:spcAft>
              <a:buClr>
                <a:schemeClr val="dk1"/>
              </a:buClr>
              <a:buSzPts val="1100"/>
              <a:buFont typeface="Arial"/>
              <a:buNone/>
            </a:pPr>
            <a:endParaRPr>
              <a:solidFill>
                <a:srgbClr val="292929"/>
              </a:solidFill>
              <a:highlight>
                <a:srgbClr val="FFFFFF"/>
              </a:highlight>
              <a:latin typeface="Georgia"/>
              <a:ea typeface="Georgia"/>
              <a:cs typeface="Georgia"/>
              <a:sym typeface="Georgia"/>
            </a:endParaRPr>
          </a:p>
          <a:p>
            <a:pPr marL="0" lvl="0" indent="0" algn="l" rtl="0">
              <a:lnSpc>
                <a:spcPct val="115000"/>
              </a:lnSpc>
              <a:spcBef>
                <a:spcPts val="0"/>
              </a:spcBef>
              <a:spcAft>
                <a:spcPts val="1200"/>
              </a:spcAft>
              <a:buNone/>
            </a:pPr>
            <a:endParaRPr sz="1450">
              <a:solidFill>
                <a:srgbClr val="373A3C"/>
              </a:solidFill>
              <a:highlight>
                <a:schemeClr val="lt1"/>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6fd2621066_0_10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7" name="Google Shape;397;g6fd2621066_0_10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db899481ac_3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db899481ac_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6fd2621066_0_1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5" name="Google Shape;775;g6fd2621066_0_11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tr-TR" sz="1300">
                <a:solidFill>
                  <a:srgbClr val="373A3C"/>
                </a:solidFill>
                <a:highlight>
                  <a:schemeClr val="lt1"/>
                </a:highlight>
              </a:rPr>
              <a:t>Şimdi devops sürecinden biraz bahsetmek istiyorum</a:t>
            </a:r>
            <a:endParaRPr sz="1300">
              <a:solidFill>
                <a:srgbClr val="373A3C"/>
              </a:solidFill>
              <a:highlight>
                <a:schemeClr val="lt1"/>
              </a:highlight>
            </a:endParaRPr>
          </a:p>
          <a:p>
            <a:pPr marL="0" lvl="0" indent="0" algn="l" rtl="0">
              <a:lnSpc>
                <a:spcPct val="115000"/>
              </a:lnSpc>
              <a:spcBef>
                <a:spcPts val="400"/>
              </a:spcBef>
              <a:spcAft>
                <a:spcPts val="120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8583eaea82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8583eaea82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a:p>
          <a:p>
            <a:pPr marL="0" marR="38100" lvl="0" indent="0" algn="l" rtl="0">
              <a:lnSpc>
                <a:spcPct val="128571"/>
              </a:lnSpc>
              <a:spcBef>
                <a:spcPts val="0"/>
              </a:spcBef>
              <a:spcAft>
                <a:spcPts val="0"/>
              </a:spcAft>
              <a:buNone/>
            </a:pPr>
            <a:r>
              <a:rPr lang="tr-TR" sz="1500">
                <a:solidFill>
                  <a:srgbClr val="202124"/>
                </a:solidFill>
                <a:highlight>
                  <a:srgbClr val="F8F9FA"/>
                </a:highlight>
              </a:rPr>
              <a:t>Devops'un amacı, yazılım geliştirirken, birbiri ile uyum içinde sık aralıklarla, versiyonlama, düzeltme ve güncellemeler yaparak SDLC sürecini kısaltmaktır.</a:t>
            </a:r>
            <a:endParaRPr sz="1500">
              <a:solidFill>
                <a:srgbClr val="202124"/>
              </a:solidFill>
              <a:highlight>
                <a:srgbClr val="F8F9FA"/>
              </a:highlight>
            </a:endParaRPr>
          </a:p>
          <a:p>
            <a:pPr marL="0" marR="38100" lvl="0" indent="0" algn="l" rtl="0">
              <a:lnSpc>
                <a:spcPct val="128571"/>
              </a:lnSpc>
              <a:spcBef>
                <a:spcPts val="0"/>
              </a:spcBef>
              <a:spcAft>
                <a:spcPts val="0"/>
              </a:spcAft>
              <a:buNone/>
            </a:pPr>
            <a:endParaRPr sz="1500">
              <a:solidFill>
                <a:srgbClr val="202124"/>
              </a:solidFill>
              <a:highlight>
                <a:srgbClr val="F8F9FA"/>
              </a:highlight>
            </a:endParaRPr>
          </a:p>
          <a:p>
            <a:pPr marL="0" marR="38100" lvl="0" indent="0" algn="l" rtl="0">
              <a:lnSpc>
                <a:spcPct val="128571"/>
              </a:lnSpc>
              <a:spcBef>
                <a:spcPts val="0"/>
              </a:spcBef>
              <a:spcAft>
                <a:spcPts val="0"/>
              </a:spcAft>
              <a:buNone/>
            </a:pPr>
            <a:r>
              <a:rPr lang="tr-TR" sz="1500">
                <a:solidFill>
                  <a:srgbClr val="202124"/>
                </a:solidFill>
                <a:highlight>
                  <a:srgbClr val="F8F9FA"/>
                </a:highlight>
              </a:rPr>
              <a:t>Bunu bir boru hattı gibi düşünelim, kod git’te push edildikten sonra otomatik olarak tüm işlemler sırasıyla yapılmaya başlanır. Boru hattından ileri doğru akmaya başlar.</a:t>
            </a:r>
            <a:endParaRPr sz="1500">
              <a:solidFill>
                <a:srgbClr val="202124"/>
              </a:solidFill>
              <a:highlight>
                <a:srgbClr val="F8F9FA"/>
              </a:highlight>
            </a:endParaRPr>
          </a:p>
          <a:p>
            <a:pPr marL="0" marR="38100" lvl="0" indent="0" algn="l" rtl="0">
              <a:lnSpc>
                <a:spcPct val="128571"/>
              </a:lnSpc>
              <a:spcBef>
                <a:spcPts val="0"/>
              </a:spcBef>
              <a:spcAft>
                <a:spcPts val="0"/>
              </a:spcAft>
              <a:buNone/>
            </a:pPr>
            <a:endParaRPr sz="1500">
              <a:solidFill>
                <a:srgbClr val="202124"/>
              </a:solidFill>
              <a:highlight>
                <a:srgbClr val="F8F9FA"/>
              </a:highlight>
            </a:endParaRPr>
          </a:p>
          <a:p>
            <a:pPr marL="0" marR="38100" lvl="0" indent="0" algn="l" rtl="0">
              <a:lnSpc>
                <a:spcPct val="128571"/>
              </a:lnSpc>
              <a:spcBef>
                <a:spcPts val="0"/>
              </a:spcBef>
              <a:spcAft>
                <a:spcPts val="0"/>
              </a:spcAft>
              <a:buNone/>
            </a:pPr>
            <a:endParaRPr sz="1500">
              <a:solidFill>
                <a:srgbClr val="202124"/>
              </a:solidFill>
              <a:highlight>
                <a:srgbClr val="F8F9FA"/>
              </a:highlight>
            </a:endParaRPr>
          </a:p>
          <a:p>
            <a:pPr marL="0" marR="38100" lvl="0" indent="0" algn="l" rtl="0">
              <a:lnSpc>
                <a:spcPct val="128571"/>
              </a:lnSpc>
              <a:spcBef>
                <a:spcPts val="0"/>
              </a:spcBef>
              <a:spcAft>
                <a:spcPts val="0"/>
              </a:spcAft>
              <a:buNone/>
            </a:pPr>
            <a:endParaRPr sz="1500">
              <a:solidFill>
                <a:srgbClr val="202124"/>
              </a:solidFill>
              <a:highlight>
                <a:srgbClr val="F8F9FA"/>
              </a:highlight>
            </a:endParaRPr>
          </a:p>
          <a:p>
            <a:pPr marL="0" marR="38100" lvl="0" indent="0" algn="l" rtl="0">
              <a:lnSpc>
                <a:spcPct val="128571"/>
              </a:lnSpc>
              <a:spcBef>
                <a:spcPts val="0"/>
              </a:spcBef>
              <a:spcAft>
                <a:spcPts val="0"/>
              </a:spcAft>
              <a:buNone/>
            </a:pPr>
            <a:endParaRPr sz="1500">
              <a:solidFill>
                <a:srgbClr val="202124"/>
              </a:solidFill>
              <a:highlight>
                <a:srgbClr val="F8F9FA"/>
              </a:highlight>
            </a:endParaRPr>
          </a:p>
          <a:p>
            <a:pPr marL="0" marR="38100" lvl="0" indent="0" algn="l" rtl="0">
              <a:lnSpc>
                <a:spcPct val="128571"/>
              </a:lnSpc>
              <a:spcBef>
                <a:spcPts val="0"/>
              </a:spcBef>
              <a:spcAft>
                <a:spcPts val="0"/>
              </a:spcAft>
              <a:buNone/>
            </a:pPr>
            <a:endParaRPr sz="15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endParaRPr sz="1500">
              <a:solidFill>
                <a:srgbClr val="202124"/>
              </a:solidFill>
              <a:highlight>
                <a:srgbClr val="F8F9FA"/>
              </a:highlight>
            </a:endParaRPr>
          </a:p>
          <a:p>
            <a:pPr marL="0" lvl="0" indent="0" algn="l" rtl="0">
              <a:lnSpc>
                <a:spcPct val="100000"/>
              </a:lnSpc>
              <a:spcBef>
                <a:spcPts val="0"/>
              </a:spcBef>
              <a:spcAft>
                <a:spcPts val="0"/>
              </a:spcAft>
              <a:buNone/>
            </a:pPr>
            <a:endParaRPr sz="120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85a32e117b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1" name="Google Shape;791;g85a32e117b_1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a:t>Devop’un her aşamasında süreklilik vardır. Sistem otomatik hale getirildiği için her aşamanın kendi içinde de bu pipeline aslında döngüsel olarak çalışır.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Mesela planlama ile beraber kodlama başladığında yani develpoment süreci başladığında Contiunous development başlıyor.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Devops süreci ne sağlar?: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sz="1200">
                <a:solidFill>
                  <a:srgbClr val="202124"/>
                </a:solidFill>
                <a:highlight>
                  <a:srgbClr val="F8F9FA"/>
                </a:highlight>
              </a:rPr>
              <a:t>Tüm geliştiriciler için Standartlaştırılmış bir alt yapı</a:t>
            </a:r>
            <a:endParaRPr sz="1200">
              <a:solidFill>
                <a:srgbClr val="202124"/>
              </a:solidFill>
              <a:highlight>
                <a:srgbClr val="F8F9FA"/>
              </a:highlight>
            </a:endParaRPr>
          </a:p>
          <a:p>
            <a:pPr marL="0" lvl="0" indent="0" algn="l" rtl="0">
              <a:lnSpc>
                <a:spcPct val="100000"/>
              </a:lnSpc>
              <a:spcBef>
                <a:spcPts val="0"/>
              </a:spcBef>
              <a:spcAft>
                <a:spcPts val="0"/>
              </a:spcAft>
              <a:buSzPts val="1400"/>
              <a:buNone/>
            </a:pPr>
            <a:r>
              <a:rPr lang="tr-TR" sz="1200">
                <a:solidFill>
                  <a:srgbClr val="202124"/>
                </a:solidFill>
                <a:highlight>
                  <a:srgbClr val="F8F9FA"/>
                </a:highlight>
              </a:rPr>
              <a:t>(dünyanın öbür ucundan remote çalışan bir yazılımcı için bile)</a:t>
            </a:r>
            <a:endParaRPr sz="1200">
              <a:solidFill>
                <a:srgbClr val="202124"/>
              </a:solidFill>
              <a:highlight>
                <a:srgbClr val="F8F9FA"/>
              </a:highlight>
            </a:endParaRPr>
          </a:p>
          <a:p>
            <a:pPr marL="0" lvl="0" indent="0" algn="l" rtl="0">
              <a:lnSpc>
                <a:spcPct val="100000"/>
              </a:lnSpc>
              <a:spcBef>
                <a:spcPts val="0"/>
              </a:spcBef>
              <a:spcAft>
                <a:spcPts val="0"/>
              </a:spcAft>
              <a:buSzPts val="1400"/>
              <a:buNone/>
            </a:pPr>
            <a:r>
              <a:rPr lang="tr-TR" sz="1200">
                <a:solidFill>
                  <a:srgbClr val="202124"/>
                </a:solidFill>
                <a:highlight>
                  <a:srgbClr val="F8F9FA"/>
                </a:highlight>
              </a:rPr>
              <a:t>Her yeni güncellemenin başarısızlık oranını azaltır</a:t>
            </a:r>
            <a:endParaRPr sz="1200">
              <a:solidFill>
                <a:srgbClr val="202124"/>
              </a:solidFill>
              <a:highlight>
                <a:srgbClr val="F8F9FA"/>
              </a:highlight>
            </a:endParaRPr>
          </a:p>
          <a:p>
            <a:pPr marL="0" lvl="0" indent="0" algn="l" rtl="0">
              <a:lnSpc>
                <a:spcPct val="100000"/>
              </a:lnSpc>
              <a:spcBef>
                <a:spcPts val="0"/>
              </a:spcBef>
              <a:spcAft>
                <a:spcPts val="0"/>
              </a:spcAft>
              <a:buSzPts val="1400"/>
              <a:buNone/>
            </a:pPr>
            <a:r>
              <a:rPr lang="tr-TR" sz="1200">
                <a:solidFill>
                  <a:srgbClr val="202124"/>
                </a:solidFill>
                <a:highlight>
                  <a:srgbClr val="F8F9FA"/>
                </a:highlight>
              </a:rPr>
              <a:t>Yazılım teslim süresini kısalttığı gibi güncellemeler arasındaki süreyi de kısaltır</a:t>
            </a:r>
            <a:endParaRPr sz="12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1200">
                <a:solidFill>
                  <a:srgbClr val="202124"/>
                </a:solidFill>
                <a:highlight>
                  <a:srgbClr val="F8F9FA"/>
                </a:highlight>
              </a:rPr>
              <a:t>(eskiden bir yazılıma yılda bir güncelleme gelirken şimdi her ay güncelleme gelebiliyor)</a:t>
            </a:r>
            <a:endParaRPr sz="1200">
              <a:solidFill>
                <a:srgbClr val="202124"/>
              </a:solidFill>
              <a:highlight>
                <a:srgbClr val="F8F9FA"/>
              </a:highlight>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6fd2621066_0_1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9" name="Google Shape;799;g6fd2621066_0_11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60000"/>
              </a:lnSpc>
              <a:spcBef>
                <a:spcPts val="0"/>
              </a:spcBef>
              <a:spcAft>
                <a:spcPts val="3400"/>
              </a:spcAft>
              <a:buClr>
                <a:schemeClr val="dk1"/>
              </a:buClr>
              <a:buSzPts val="1100"/>
              <a:buFont typeface="Arial"/>
              <a:buNone/>
            </a:pPr>
            <a:r>
              <a:rPr lang="tr-TR" sz="1450" b="1">
                <a:solidFill>
                  <a:srgbClr val="373A3C"/>
                </a:solidFill>
                <a:highlight>
                  <a:srgbClr val="FFFFFF"/>
                </a:highlight>
              </a:rPr>
              <a:t>Bu yansıda otomatik haline getirilmiş tam bir süreci görüyorsunuz.</a:t>
            </a:r>
            <a:endParaRPr sz="1450" b="1">
              <a:solidFill>
                <a:srgbClr val="373A3C"/>
              </a:solidFill>
              <a:highlight>
                <a:srgbClr val="FFFFFF"/>
              </a:highlight>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eb2f175182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7" name="Google Shape;807;geb2f175182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38100" lvl="0" indent="-317500" algn="l" rtl="0">
              <a:lnSpc>
                <a:spcPct val="128571"/>
              </a:lnSpc>
              <a:spcBef>
                <a:spcPts val="0"/>
              </a:spcBef>
              <a:spcAft>
                <a:spcPts val="0"/>
              </a:spcAft>
              <a:buSzPts val="1400"/>
              <a:buChar char="●"/>
            </a:pPr>
            <a:r>
              <a:rPr lang="tr-TR" sz="1500">
                <a:solidFill>
                  <a:srgbClr val="202124"/>
                </a:solidFill>
                <a:highlight>
                  <a:srgbClr val="F8F9FA"/>
                </a:highlight>
              </a:rPr>
              <a:t>(gitlab’ı göster)</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eb2f175182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5" name="Google Shape;825;geb2f175182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Font typeface="Arial"/>
              <a:buNone/>
            </a:pPr>
            <a:endParaRPr/>
          </a:p>
          <a:p>
            <a:pPr marL="457200" marR="38100" lvl="0" indent="-317500" algn="l" rtl="0">
              <a:lnSpc>
                <a:spcPct val="128571"/>
              </a:lnSpc>
              <a:spcBef>
                <a:spcPts val="0"/>
              </a:spcBef>
              <a:spcAft>
                <a:spcPts val="0"/>
              </a:spcAft>
              <a:buClr>
                <a:schemeClr val="dk1"/>
              </a:buClr>
              <a:buSzPts val="1400"/>
              <a:buChar char="●"/>
            </a:pPr>
            <a:r>
              <a:rPr lang="tr-TR" sz="1500">
                <a:solidFill>
                  <a:srgbClr val="202124"/>
                </a:solidFill>
                <a:highlight>
                  <a:srgbClr val="F8F9FA"/>
                </a:highlight>
              </a:rPr>
              <a:t>(gitlab ve jenkins’ten CI ‘ı göster)</a:t>
            </a:r>
            <a:endParaRPr sz="1450">
              <a:solidFill>
                <a:srgbClr val="222635"/>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rgbClr val="000000"/>
              </a:buClr>
              <a:buSzPts val="1400"/>
              <a:buFont typeface="Arial"/>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eb2f175182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3" name="Google Shape;843;geb2f175182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450">
              <a:solidFill>
                <a:srgbClr val="222635"/>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rgbClr val="000000"/>
              </a:buClr>
              <a:buSzPts val="1400"/>
              <a:buFont typeface="Arial"/>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eb2f175182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6" name="Google Shape;856;geb2f175182_0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450">
              <a:solidFill>
                <a:srgbClr val="222635"/>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rgbClr val="000000"/>
              </a:buClr>
              <a:buSzPts val="1400"/>
              <a:buFont typeface="Arial"/>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eb2f175182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0" name="Google Shape;870;geb2f175182_0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sz="1450">
              <a:solidFill>
                <a:srgbClr val="222635"/>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rgbClr val="000000"/>
              </a:buClr>
              <a:buSzPts val="1400"/>
              <a:buFont typeface="Arial"/>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fd2621066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fd2621066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tr-TR"/>
              <a:t>🍐 This is a Pear Deck Multiple Choice Slide. Your current options are: A: collaboration between developers and other roles., B: collaboration between developers and customers., C: collaboration between operations and customers., </a:t>
            </a:r>
            <a:endParaRPr/>
          </a:p>
          <a:p>
            <a:pPr marL="0" lvl="0" indent="0" algn="l" rtl="0">
              <a:spcBef>
                <a:spcPts val="0"/>
              </a:spcBef>
              <a:spcAft>
                <a:spcPts val="0"/>
              </a:spcAft>
              <a:buNone/>
            </a:pPr>
            <a:r>
              <a:rPr lang="tr-TR"/>
              <a:t>🍐  To edit the type of question or choices, go back to the "Ask Students a Question" in the Pear Deck sidebar.</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tr-TR" sz="2100">
                <a:solidFill>
                  <a:srgbClr val="202124"/>
                </a:solidFill>
                <a:highlight>
                  <a:srgbClr val="F8F9FA"/>
                </a:highlight>
              </a:rPr>
              <a:t>DevOps'taki ana odak nokta :</a:t>
            </a:r>
            <a:endParaRPr sz="21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2100">
                <a:solidFill>
                  <a:srgbClr val="202124"/>
                </a:solidFill>
                <a:highlight>
                  <a:srgbClr val="F8F9FA"/>
                </a:highlight>
              </a:rPr>
              <a:t>developerlar ve diğer roller arasında işbirliği sağlamaktır.</a:t>
            </a:r>
            <a:endParaRPr sz="21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endParaRPr sz="21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2100">
                <a:solidFill>
                  <a:srgbClr val="202124"/>
                </a:solidFill>
                <a:highlight>
                  <a:srgbClr val="F8F9FA"/>
                </a:highlight>
              </a:rPr>
              <a:t>developerlar ile müşteri arasında işbirliğine odaklanan model neydi?</a:t>
            </a:r>
            <a:endParaRPr sz="2100">
              <a:solidFill>
                <a:srgbClr val="202124"/>
              </a:solidFill>
              <a:highlight>
                <a:srgbClr val="F8F9FA"/>
              </a:highlight>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eb2f17518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4" name="Google Shape;884;geb2f175182_0_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450">
              <a:solidFill>
                <a:srgbClr val="222635"/>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rgbClr val="000000"/>
              </a:buClr>
              <a:buSzPts val="1400"/>
              <a:buFont typeface="Arial"/>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eb2f175182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8" name="Google Shape;898;geb2f175182_0_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799cf75c1a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2" name="Google Shape;912;g799cf75c1a_0_1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sz="1450">
              <a:solidFill>
                <a:srgbClr val="373A3C"/>
              </a:solidFill>
              <a:highlight>
                <a:schemeClr val="lt1"/>
              </a:highlight>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799cf75c1a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799cf75c1a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Clr>
                <a:schemeClr val="dk1"/>
              </a:buClr>
              <a:buSzPts val="1100"/>
              <a:buFont typeface="Arial"/>
              <a:buNone/>
            </a:pPr>
            <a:r>
              <a:rPr lang="tr-TR" sz="1500">
                <a:solidFill>
                  <a:srgbClr val="202124"/>
                </a:solidFill>
                <a:highlight>
                  <a:srgbClr val="F8F9FA"/>
                </a:highlight>
              </a:rPr>
              <a:t>Devops sürecinin amacı, yazılım geliştirirken, birbiri ile uyum içinde sık aralıklarla, versiyonlama, düzeltme ve güncellemeler yaparak SDLC sürecini kısaltmaktır.</a:t>
            </a:r>
            <a:endParaRPr sz="1200">
              <a:solidFill>
                <a:schemeClr val="dk1"/>
              </a:solidFill>
            </a:endParaRPr>
          </a:p>
          <a:p>
            <a:pPr marL="0" lvl="0" indent="0" algn="l" rtl="0">
              <a:spcBef>
                <a:spcPts val="0"/>
              </a:spcBef>
              <a:spcAft>
                <a:spcPts val="0"/>
              </a:spcAft>
              <a:buNone/>
            </a:pPr>
            <a:endParaRPr sz="1200"/>
          </a:p>
          <a:p>
            <a:pPr marL="0" lvl="0" indent="0" algn="l" rtl="0">
              <a:lnSpc>
                <a:spcPct val="100000"/>
              </a:lnSpc>
              <a:spcBef>
                <a:spcPts val="0"/>
              </a:spcBef>
              <a:spcAft>
                <a:spcPts val="0"/>
              </a:spcAft>
              <a:buNone/>
            </a:pPr>
            <a:endParaRPr sz="120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6fd2621066_0_1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1" name="Google Shape;931;g6fd2621066_0_1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400"/>
              </a:spcAft>
              <a:buNone/>
            </a:pPr>
            <a:endParaRPr sz="180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6fd2621066_0_1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8" name="Google Shape;938;g6fd2621066_0_11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sz="1150">
                <a:solidFill>
                  <a:srgbClr val="5D5C5C"/>
                </a:solidFill>
              </a:rPr>
              <a:t>en büyük avantajı zaman konusunda , süreci çok daha hızlı hale getirir</a:t>
            </a:r>
            <a:endParaRPr sz="1150">
              <a:solidFill>
                <a:srgbClr val="5D5C5C"/>
              </a:solidFill>
            </a:endParaRPr>
          </a:p>
          <a:p>
            <a:pPr marL="0" lvl="0" indent="0" algn="l" rtl="0">
              <a:lnSpc>
                <a:spcPct val="100000"/>
              </a:lnSpc>
              <a:spcBef>
                <a:spcPts val="0"/>
              </a:spcBef>
              <a:spcAft>
                <a:spcPts val="0"/>
              </a:spcAft>
              <a:buNone/>
            </a:pPr>
            <a:endParaRPr sz="1150">
              <a:solidFill>
                <a:srgbClr val="5D5C5C"/>
              </a:solidFill>
            </a:endParaRPr>
          </a:p>
          <a:p>
            <a:pPr marL="0" lvl="0" indent="0" algn="l" rtl="0">
              <a:lnSpc>
                <a:spcPct val="100000"/>
              </a:lnSpc>
              <a:spcBef>
                <a:spcPts val="0"/>
              </a:spcBef>
              <a:spcAft>
                <a:spcPts val="0"/>
              </a:spcAft>
              <a:buNone/>
            </a:pPr>
            <a:r>
              <a:rPr lang="tr-TR" sz="1150">
                <a:solidFill>
                  <a:srgbClr val="5D5C5C"/>
                </a:solidFill>
              </a:rPr>
              <a:t>karmaşıklığı ve çatışmaları azaltır</a:t>
            </a:r>
            <a:endParaRPr sz="1150">
              <a:solidFill>
                <a:srgbClr val="5D5C5C"/>
              </a:solidFill>
            </a:endParaRPr>
          </a:p>
          <a:p>
            <a:pPr marL="0" lvl="0" indent="0" algn="l" rtl="0">
              <a:lnSpc>
                <a:spcPct val="100000"/>
              </a:lnSpc>
              <a:spcBef>
                <a:spcPts val="0"/>
              </a:spcBef>
              <a:spcAft>
                <a:spcPts val="0"/>
              </a:spcAft>
              <a:buNone/>
            </a:pPr>
            <a:r>
              <a:rPr lang="tr-TR" sz="1150">
                <a:solidFill>
                  <a:srgbClr val="5D5C5C"/>
                </a:solidFill>
              </a:rPr>
              <a:t>karşılıklı işbirliği sağlar</a:t>
            </a:r>
            <a:endParaRPr sz="1150">
              <a:solidFill>
                <a:srgbClr val="5D5C5C"/>
              </a:solidFill>
            </a:endParaRPr>
          </a:p>
          <a:p>
            <a:pPr marL="0" lvl="0" indent="0" algn="l" rtl="0">
              <a:lnSpc>
                <a:spcPct val="100000"/>
              </a:lnSpc>
              <a:spcBef>
                <a:spcPts val="0"/>
              </a:spcBef>
              <a:spcAft>
                <a:spcPts val="0"/>
              </a:spcAft>
              <a:buNone/>
            </a:pPr>
            <a:r>
              <a:rPr lang="tr-TR" sz="1150">
                <a:solidFill>
                  <a:srgbClr val="5D5C5C"/>
                </a:solidFill>
              </a:rPr>
              <a:t>pazarda daha hızlı olmanız nedeniyle öne çıkmanızı sağlar</a:t>
            </a:r>
            <a:endParaRPr sz="1150">
              <a:solidFill>
                <a:srgbClr val="5D5C5C"/>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g6fd2621066_0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0" name="Google Shape;950;g6fd2621066_0_11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6fd2621066_0_1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7" name="Google Shape;957;g6fd2621066_0_12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68000"/>
              </a:lnSpc>
              <a:spcBef>
                <a:spcPts val="1000"/>
              </a:spcBef>
              <a:spcAft>
                <a:spcPts val="0"/>
              </a:spcAft>
              <a:buNone/>
            </a:pPr>
            <a:r>
              <a:rPr lang="tr-TR" sz="1800">
                <a:solidFill>
                  <a:srgbClr val="FFFFFF"/>
                </a:solidFill>
              </a:rPr>
              <a:t>B</a:t>
            </a:r>
            <a:r>
              <a:rPr lang="tr-TR" sz="1800">
                <a:solidFill>
                  <a:schemeClr val="dk1"/>
                </a:solidFill>
              </a:rPr>
              <a:t>Bu bir kültür demiştik </a:t>
            </a:r>
            <a:endParaRPr sz="1800">
              <a:solidFill>
                <a:schemeClr val="dk1"/>
              </a:solidFill>
            </a:endParaRPr>
          </a:p>
          <a:p>
            <a:pPr marL="0" lvl="0" indent="0" algn="l" rtl="0">
              <a:lnSpc>
                <a:spcPct val="168000"/>
              </a:lnSpc>
              <a:spcBef>
                <a:spcPts val="1000"/>
              </a:spcBef>
              <a:spcAft>
                <a:spcPts val="0"/>
              </a:spcAft>
              <a:buNone/>
            </a:pPr>
            <a:r>
              <a:rPr lang="tr-TR" sz="1800">
                <a:solidFill>
                  <a:schemeClr val="dk1"/>
                </a:solidFill>
              </a:rPr>
              <a:t>karşılıklı saygı sevgi işbirliği yoksa devops tool’larını kullanmanız birşey ifade etmez. Bu kültürü oturtmak ise zor ve zaman alıcıdır.</a:t>
            </a:r>
            <a:endParaRPr sz="1800">
              <a:solidFill>
                <a:schemeClr val="dk1"/>
              </a:solidFill>
            </a:endParaRPr>
          </a:p>
          <a:p>
            <a:pPr marL="0" lvl="0" indent="0" algn="l" rtl="0">
              <a:lnSpc>
                <a:spcPct val="168000"/>
              </a:lnSpc>
              <a:spcBef>
                <a:spcPts val="1000"/>
              </a:spcBef>
              <a:spcAft>
                <a:spcPts val="0"/>
              </a:spcAft>
              <a:buNone/>
            </a:pPr>
            <a:r>
              <a:rPr lang="tr-TR" sz="1800">
                <a:solidFill>
                  <a:schemeClr val="dk1"/>
                </a:solidFill>
              </a:rPr>
              <a:t>yeterli donanım bilgi ve bec eriye sahip eleman sayısı sektörde az sizleri bekliyoruz arkadaşlar. Kendinizi iyi yetiştirin</a:t>
            </a:r>
            <a:endParaRPr sz="1800">
              <a:solidFill>
                <a:schemeClr val="dk1"/>
              </a:solidFill>
            </a:endParaRPr>
          </a:p>
          <a:p>
            <a:pPr marL="0" lvl="0" indent="0" algn="l" rtl="0">
              <a:lnSpc>
                <a:spcPct val="168000"/>
              </a:lnSpc>
              <a:spcBef>
                <a:spcPts val="1000"/>
              </a:spcBef>
              <a:spcAft>
                <a:spcPts val="0"/>
              </a:spcAft>
              <a:buNone/>
            </a:pPr>
            <a:r>
              <a:rPr lang="tr-TR" sz="1800">
                <a:solidFill>
                  <a:schemeClr val="dk1"/>
                </a:solidFill>
              </a:rPr>
              <a:t>bütçeden kasıt, devops cu maaşları abd’de 100-1500bin dolar</a:t>
            </a:r>
            <a:endParaRPr sz="1800">
              <a:solidFill>
                <a:schemeClr val="dk1"/>
              </a:solidFill>
            </a:endParaRPr>
          </a:p>
          <a:p>
            <a:pPr marL="0" lvl="0" indent="0" algn="l" rtl="0">
              <a:lnSpc>
                <a:spcPct val="168000"/>
              </a:lnSpc>
              <a:spcBef>
                <a:spcPts val="1000"/>
              </a:spcBef>
              <a:spcAft>
                <a:spcPts val="0"/>
              </a:spcAft>
              <a:buNone/>
            </a:pPr>
            <a:r>
              <a:rPr lang="tr-TR" sz="1800">
                <a:solidFill>
                  <a:schemeClr val="dk1"/>
                </a:solidFill>
              </a:rPr>
              <a:t>gayet güzel bi mebla. Firma için biraz sıkıntı tabi.</a:t>
            </a:r>
            <a:endParaRPr sz="1800">
              <a:solidFill>
                <a:schemeClr val="dk1"/>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8480c86aeb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8480c86aeb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tr-TR"/>
              <a:t>🍐 This is a Pear Deck Text Slide </a:t>
            </a:r>
            <a:endParaRPr/>
          </a:p>
          <a:p>
            <a:pPr marL="0" lvl="0" indent="0" algn="l" rtl="0">
              <a:spcBef>
                <a:spcPts val="0"/>
              </a:spcBef>
              <a:spcAft>
                <a:spcPts val="0"/>
              </a:spcAft>
              <a:buNone/>
            </a:pPr>
            <a:r>
              <a:rPr lang="tr-TR"/>
              <a:t>🍐 To edit the type of question, go back to the "Ask Students a Question" in the Pear Deck sidebar.</a:t>
            </a:r>
            <a:endParaRPr/>
          </a:p>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85a32e117b_1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85a32e117b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6fd2621066_0_10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2" name="Google Shape;412;g6fd2621066_0_10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bc6d1bac67_0_4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4" name="Google Shape;994;gbc6d1bac67_0_4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80c5a2790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80c5a2790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76f8e783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9" name="Google Shape;419;g76f8e7834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tr-TR" sz="1400">
                <a:solidFill>
                  <a:srgbClr val="202124"/>
                </a:solidFill>
                <a:highlight>
                  <a:srgbClr val="F8F9FA"/>
                </a:highlight>
              </a:rPr>
              <a:t>Devops modeli, SDLC'nin (Yazılım Geliştirme Yaşam Döngüsü) bir parçasıdır.</a:t>
            </a:r>
            <a:endParaRPr sz="1400">
              <a:solidFill>
                <a:srgbClr val="202124"/>
              </a:solidFill>
              <a:highlight>
                <a:srgbClr val="F8F9FA"/>
              </a:highlight>
            </a:endParaRPr>
          </a:p>
          <a:p>
            <a:pPr marL="0" lvl="0" indent="0" algn="l" rtl="0">
              <a:lnSpc>
                <a:spcPct val="150000"/>
              </a:lnSpc>
              <a:spcBef>
                <a:spcPts val="0"/>
              </a:spcBef>
              <a:spcAft>
                <a:spcPts val="0"/>
              </a:spcAft>
              <a:buClr>
                <a:schemeClr val="dk1"/>
              </a:buClr>
              <a:buSzPts val="1100"/>
              <a:buFont typeface="Arial"/>
              <a:buNone/>
            </a:pPr>
            <a:r>
              <a:rPr lang="tr-TR" sz="1400">
                <a:solidFill>
                  <a:srgbClr val="202124"/>
                </a:solidFill>
                <a:highlight>
                  <a:srgbClr val="F8F9FA"/>
                </a:highlight>
              </a:rPr>
              <a:t>Önce klasik bir yaklaşım olarak Şelale modelini öğrendiniz.</a:t>
            </a:r>
            <a:endParaRPr sz="1400">
              <a:solidFill>
                <a:srgbClr val="202124"/>
              </a:solidFill>
              <a:highlight>
                <a:srgbClr val="F8F9FA"/>
              </a:highlight>
            </a:endParaRPr>
          </a:p>
          <a:p>
            <a:pPr marL="0" lvl="0" indent="0" algn="l" rtl="0">
              <a:lnSpc>
                <a:spcPct val="150000"/>
              </a:lnSpc>
              <a:spcBef>
                <a:spcPts val="0"/>
              </a:spcBef>
              <a:spcAft>
                <a:spcPts val="0"/>
              </a:spcAft>
              <a:buClr>
                <a:schemeClr val="dk1"/>
              </a:buClr>
              <a:buSzPts val="1100"/>
              <a:buFont typeface="Arial"/>
              <a:buNone/>
            </a:pPr>
            <a:r>
              <a:rPr lang="tr-TR" sz="1400">
                <a:solidFill>
                  <a:srgbClr val="202124"/>
                </a:solidFill>
                <a:highlight>
                  <a:srgbClr val="F8F9FA"/>
                </a:highlight>
              </a:rPr>
              <a:t>Ardından, IT dünyasında yaygın olarak kullanılan popüler ve modern bir model olan Agile'ı öğrendiniz.</a:t>
            </a:r>
            <a:endParaRPr sz="14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1400">
                <a:solidFill>
                  <a:srgbClr val="202124"/>
                </a:solidFill>
                <a:highlight>
                  <a:srgbClr val="F8F9FA"/>
                </a:highlight>
              </a:rPr>
              <a:t>Bugün de sıra DevOps’ta </a:t>
            </a:r>
            <a:endParaRPr sz="1400">
              <a:solidFill>
                <a:srgbClr val="202124"/>
              </a:solidFill>
              <a:highlight>
                <a:srgbClr val="F8F9FA"/>
              </a:highlight>
            </a:endParaRPr>
          </a:p>
          <a:p>
            <a:pPr marL="0" lvl="0" indent="0" algn="l" rtl="0">
              <a:lnSpc>
                <a:spcPct val="150000"/>
              </a:lnSpc>
              <a:spcBef>
                <a:spcPts val="0"/>
              </a:spcBef>
              <a:spcAft>
                <a:spcPts val="0"/>
              </a:spcAft>
              <a:buClr>
                <a:schemeClr val="dk1"/>
              </a:buClr>
              <a:buSzPts val="1100"/>
              <a:buFont typeface="Arial"/>
              <a:buNone/>
            </a:pPr>
            <a:endParaRPr sz="12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855bd8340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855bd8340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tr-TR" sz="1800"/>
              <a:t>Önce devops’un ne olmadığına bakalım.</a:t>
            </a:r>
            <a:endParaRPr sz="1800"/>
          </a:p>
          <a:p>
            <a:pPr marL="0" lvl="0" indent="0" algn="l" rtl="0">
              <a:lnSpc>
                <a:spcPct val="150000"/>
              </a:lnSpc>
              <a:spcBef>
                <a:spcPts val="0"/>
              </a:spcBef>
              <a:spcAft>
                <a:spcPts val="0"/>
              </a:spcAft>
              <a:buClr>
                <a:schemeClr val="dk1"/>
              </a:buClr>
              <a:buSzPts val="1100"/>
              <a:buFont typeface="Arial"/>
              <a:buNone/>
            </a:pPr>
            <a:r>
              <a:rPr lang="tr-TR" sz="1800"/>
              <a:t>Devops yalnızca tool değildir.</a:t>
            </a:r>
            <a:endParaRPr sz="1800"/>
          </a:p>
          <a:p>
            <a:pPr marL="0" lvl="0" indent="0" algn="l" rtl="0">
              <a:lnSpc>
                <a:spcPct val="150000"/>
              </a:lnSpc>
              <a:spcBef>
                <a:spcPts val="0"/>
              </a:spcBef>
              <a:spcAft>
                <a:spcPts val="0"/>
              </a:spcAft>
              <a:buClr>
                <a:schemeClr val="dk1"/>
              </a:buClr>
              <a:buSzPts val="1100"/>
              <a:buFont typeface="Arial"/>
              <a:buNone/>
            </a:pPr>
            <a:r>
              <a:rPr lang="tr-TR" sz="1800"/>
              <a:t>sadece bir rol veya bir takımda değildir. </a:t>
            </a:r>
            <a:endParaRPr sz="1800"/>
          </a:p>
          <a:p>
            <a:pPr marL="0" lvl="0" indent="0" algn="l" rtl="0">
              <a:lnSpc>
                <a:spcPct val="150000"/>
              </a:lnSpc>
              <a:spcBef>
                <a:spcPts val="0"/>
              </a:spcBef>
              <a:spcAft>
                <a:spcPts val="0"/>
              </a:spcAft>
              <a:buClr>
                <a:schemeClr val="dk1"/>
              </a:buClr>
              <a:buSzPts val="1100"/>
              <a:buFont typeface="Arial"/>
              <a:buNone/>
            </a:pPr>
            <a:endParaRPr sz="18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799cf75c1a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799cf75c1a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Clr>
                <a:schemeClr val="dk1"/>
              </a:buClr>
              <a:buSzPts val="1100"/>
              <a:buFont typeface="Arial"/>
              <a:buNone/>
            </a:pPr>
            <a:r>
              <a:rPr lang="tr-TR" sz="1400">
                <a:solidFill>
                  <a:srgbClr val="202124"/>
                </a:solidFill>
                <a:highlight>
                  <a:srgbClr val="F8F9FA"/>
                </a:highlight>
              </a:rPr>
              <a:t>bilgeliğin başlangıcı terimlerin tanımıdır demiş sokrat.</a:t>
            </a:r>
            <a:endParaRPr sz="14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endParaRPr sz="14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1400">
                <a:solidFill>
                  <a:srgbClr val="202124"/>
                </a:solidFill>
                <a:highlight>
                  <a:srgbClr val="F8F9FA"/>
                </a:highlight>
              </a:rPr>
              <a:t>Biz de IT dünaysındaki terimlerin tanımlarını doğru şekilde öğrenebilirsek </a:t>
            </a:r>
            <a:endParaRPr sz="14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1400">
                <a:solidFill>
                  <a:srgbClr val="202124"/>
                </a:solidFill>
                <a:highlight>
                  <a:srgbClr val="F8F9FA"/>
                </a:highlight>
              </a:rPr>
              <a:t>bu sektörde bilgeliğe doğru adım atmış olacağız.</a:t>
            </a:r>
            <a:endParaRPr sz="1400">
              <a:solidFill>
                <a:srgbClr val="202124"/>
              </a:solidFill>
              <a:highlight>
                <a:srgbClr val="F8F9FA"/>
              </a:highlight>
            </a:endParaRPr>
          </a:p>
          <a:p>
            <a:pPr marL="0" lvl="0" indent="0" algn="l" rtl="0">
              <a:lnSpc>
                <a:spcPct val="15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tr-TR" sz="1200">
                <a:solidFill>
                  <a:schemeClr val="dk1"/>
                </a:solidFill>
              </a:rPr>
              <a:t>Devops hala tam olarak anlaşılmamış bir terim,</a:t>
            </a:r>
            <a:endParaRPr sz="120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tr-TR" sz="1200">
                <a:solidFill>
                  <a:schemeClr val="dk1"/>
                </a:solidFill>
              </a:rPr>
              <a:t> aslında çok da yeni bir yaklaşım.</a:t>
            </a:r>
            <a:endParaRPr sz="120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tr-TR" sz="1150">
                <a:solidFill>
                  <a:srgbClr val="2C2F34"/>
                </a:solidFill>
                <a:highlight>
                  <a:srgbClr val="FFFFFF"/>
                </a:highlight>
                <a:latin typeface="Roboto"/>
                <a:ea typeface="Roboto"/>
                <a:cs typeface="Roboto"/>
                <a:sym typeface="Roboto"/>
              </a:rPr>
              <a:t> 2009 yılında Patrick Debois isimli geliştirici tarafından ortaya atılan bu terim,</a:t>
            </a:r>
            <a:endParaRPr sz="1150">
              <a:solidFill>
                <a:srgbClr val="2C2F34"/>
              </a:solidFill>
              <a:highlight>
                <a:srgbClr val="FFFFFF"/>
              </a:highlight>
              <a:latin typeface="Roboto"/>
              <a:ea typeface="Roboto"/>
              <a:cs typeface="Roboto"/>
              <a:sym typeface="Roboto"/>
            </a:endParaRPr>
          </a:p>
          <a:p>
            <a:pPr marL="0" lvl="0" indent="0" algn="l" rtl="0">
              <a:lnSpc>
                <a:spcPct val="150000"/>
              </a:lnSpc>
              <a:spcBef>
                <a:spcPts val="0"/>
              </a:spcBef>
              <a:spcAft>
                <a:spcPts val="0"/>
              </a:spcAft>
              <a:buClr>
                <a:schemeClr val="dk1"/>
              </a:buClr>
              <a:buSzPts val="1100"/>
              <a:buFont typeface="Arial"/>
              <a:buNone/>
            </a:pPr>
            <a:r>
              <a:rPr lang="tr-TR" sz="1150">
                <a:solidFill>
                  <a:srgbClr val="2C2F34"/>
                </a:solidFill>
                <a:highlight>
                  <a:srgbClr val="FFFFFF"/>
                </a:highlight>
                <a:latin typeface="Roboto"/>
                <a:ea typeface="Roboto"/>
                <a:cs typeface="Roboto"/>
                <a:sym typeface="Roboto"/>
              </a:rPr>
              <a:t> tasarımdan geliştirme aşamalarına kadar, </a:t>
            </a:r>
            <a:endParaRPr sz="1150">
              <a:solidFill>
                <a:srgbClr val="2C2F34"/>
              </a:solidFill>
              <a:highlight>
                <a:srgbClr val="FFFFFF"/>
              </a:highlight>
              <a:latin typeface="Roboto"/>
              <a:ea typeface="Roboto"/>
              <a:cs typeface="Roboto"/>
              <a:sym typeface="Roboto"/>
            </a:endParaRPr>
          </a:p>
          <a:p>
            <a:pPr marL="0" lvl="0" indent="0" algn="l" rtl="0">
              <a:lnSpc>
                <a:spcPct val="150000"/>
              </a:lnSpc>
              <a:spcBef>
                <a:spcPts val="0"/>
              </a:spcBef>
              <a:spcAft>
                <a:spcPts val="0"/>
              </a:spcAft>
              <a:buClr>
                <a:schemeClr val="dk1"/>
              </a:buClr>
              <a:buSzPts val="1100"/>
              <a:buFont typeface="Arial"/>
              <a:buNone/>
            </a:pPr>
            <a:r>
              <a:rPr lang="tr-TR" sz="1150">
                <a:solidFill>
                  <a:srgbClr val="2C2F34"/>
                </a:solidFill>
                <a:highlight>
                  <a:srgbClr val="FFFFFF"/>
                </a:highlight>
                <a:latin typeface="Roboto"/>
                <a:ea typeface="Roboto"/>
                <a:cs typeface="Roboto"/>
                <a:sym typeface="Roboto"/>
              </a:rPr>
              <a:t>tüm program geliştirme sürecinde işbirliği yapan bir ekibin çalışmasını tanımlayan bir şemsiye terimdir. </a:t>
            </a:r>
            <a:endParaRPr sz="1150">
              <a:solidFill>
                <a:srgbClr val="2C2F34"/>
              </a:solidFill>
              <a:highlight>
                <a:srgbClr val="FFFFFF"/>
              </a:highlight>
              <a:latin typeface="Roboto"/>
              <a:ea typeface="Roboto"/>
              <a:cs typeface="Roboto"/>
              <a:sym typeface="Roboto"/>
            </a:endParaRPr>
          </a:p>
          <a:p>
            <a:pPr marL="0" lvl="0" indent="0" algn="l" rtl="0">
              <a:lnSpc>
                <a:spcPct val="150000"/>
              </a:lnSpc>
              <a:spcBef>
                <a:spcPts val="0"/>
              </a:spcBef>
              <a:spcAft>
                <a:spcPts val="0"/>
              </a:spcAft>
              <a:buClr>
                <a:schemeClr val="dk1"/>
              </a:buClr>
              <a:buSzPts val="1100"/>
              <a:buFont typeface="Arial"/>
              <a:buNone/>
            </a:pPr>
            <a:r>
              <a:rPr lang="tr-TR" sz="1150">
                <a:solidFill>
                  <a:srgbClr val="2C2F34"/>
                </a:solidFill>
                <a:highlight>
                  <a:srgbClr val="FFFFFF"/>
                </a:highlight>
                <a:latin typeface="Roboto"/>
                <a:ea typeface="Roboto"/>
                <a:cs typeface="Roboto"/>
                <a:sym typeface="Roboto"/>
              </a:rPr>
              <a:t>Bence IT alanında bir devrim dir  DevOps,  </a:t>
            </a:r>
            <a:endParaRPr sz="1150">
              <a:solidFill>
                <a:srgbClr val="2C2F34"/>
              </a:solidFill>
              <a:highlight>
                <a:srgbClr val="FFFFFF"/>
              </a:highlight>
              <a:latin typeface="Roboto"/>
              <a:ea typeface="Roboto"/>
              <a:cs typeface="Roboto"/>
              <a:sym typeface="Roboto"/>
            </a:endParaRPr>
          </a:p>
          <a:p>
            <a:pPr marL="0" lvl="0" indent="0" algn="l" rtl="0">
              <a:lnSpc>
                <a:spcPct val="150000"/>
              </a:lnSpc>
              <a:spcBef>
                <a:spcPts val="0"/>
              </a:spcBef>
              <a:spcAft>
                <a:spcPts val="0"/>
              </a:spcAft>
              <a:buClr>
                <a:schemeClr val="dk1"/>
              </a:buClr>
              <a:buSzPts val="1100"/>
              <a:buFont typeface="Arial"/>
              <a:buNone/>
            </a:pPr>
            <a:r>
              <a:rPr lang="tr-TR" sz="1150">
                <a:solidFill>
                  <a:srgbClr val="2C2F34"/>
                </a:solidFill>
                <a:highlight>
                  <a:srgbClr val="FFFFFF"/>
                </a:highlight>
                <a:latin typeface="Roboto"/>
                <a:ea typeface="Roboto"/>
                <a:cs typeface="Roboto"/>
                <a:sym typeface="Roboto"/>
              </a:rPr>
              <a:t>Yazılım geliştime ekibinin   sonuç üretme yeteneğini ve hızını  artıran </a:t>
            </a:r>
            <a:endParaRPr sz="1150">
              <a:solidFill>
                <a:srgbClr val="2C2F34"/>
              </a:solidFill>
              <a:highlight>
                <a:srgbClr val="FFFFFF"/>
              </a:highlight>
              <a:latin typeface="Roboto"/>
              <a:ea typeface="Roboto"/>
              <a:cs typeface="Roboto"/>
              <a:sym typeface="Roboto"/>
            </a:endParaRPr>
          </a:p>
          <a:p>
            <a:pPr marL="0" lvl="0" indent="0" algn="l" rtl="0">
              <a:lnSpc>
                <a:spcPct val="150000"/>
              </a:lnSpc>
              <a:spcBef>
                <a:spcPts val="0"/>
              </a:spcBef>
              <a:spcAft>
                <a:spcPts val="0"/>
              </a:spcAft>
              <a:buClr>
                <a:schemeClr val="dk1"/>
              </a:buClr>
              <a:buSzPts val="1100"/>
              <a:buFont typeface="Arial"/>
              <a:buNone/>
            </a:pPr>
            <a:r>
              <a:rPr lang="tr-TR" sz="1150">
                <a:solidFill>
                  <a:srgbClr val="2C2F34"/>
                </a:solidFill>
                <a:highlight>
                  <a:srgbClr val="FFFFFF"/>
                </a:highlight>
                <a:latin typeface="Roboto"/>
                <a:ea typeface="Roboto"/>
                <a:cs typeface="Roboto"/>
                <a:sym typeface="Roboto"/>
              </a:rPr>
              <a:t>araç ve felsefelerin tamamını kapsar.</a:t>
            </a:r>
            <a:endParaRPr sz="120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sz="12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1076325" y="1863600"/>
            <a:ext cx="4962600" cy="14163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4800"/>
              <a:buNone/>
              <a:defRPr>
                <a:solidFill>
                  <a:srgbClr val="5190CE"/>
                </a:solidFill>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a:endParaRPr/>
          </a:p>
        </p:txBody>
      </p:sp>
      <p:sp>
        <p:nvSpPr>
          <p:cNvPr id="12" name="Google Shape;12;p2"/>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13;p2"/>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14" name="Google Shape;14;p2"/>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2"/>
        <p:cNvGrpSpPr/>
        <p:nvPr/>
      </p:nvGrpSpPr>
      <p:grpSpPr>
        <a:xfrm>
          <a:off x="0" y="0"/>
          <a:ext cx="0" cy="0"/>
          <a:chOff x="0" y="0"/>
          <a:chExt cx="0" cy="0"/>
        </a:xfrm>
      </p:grpSpPr>
      <p:sp>
        <p:nvSpPr>
          <p:cNvPr id="63" name="Google Shape;63;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4" name="Google Shape;64;p1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5" name="Google Shape;65;p12"/>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6" name="Google Shape;66;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9" name="Google Shape;69;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2" name="Google Shape;72;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3" name="Google Shape;73;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6" name="Google Shape;76;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7"/>
        <p:cNvGrpSpPr/>
        <p:nvPr/>
      </p:nvGrpSpPr>
      <p:grpSpPr>
        <a:xfrm>
          <a:off x="0" y="0"/>
          <a:ext cx="0" cy="0"/>
          <a:chOff x="0" y="0"/>
          <a:chExt cx="0" cy="0"/>
        </a:xfrm>
      </p:grpSpPr>
      <p:sp>
        <p:nvSpPr>
          <p:cNvPr id="78" name="Google Shape;78;p1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0" name="Google Shape;80;p1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1" name="Google Shape;81;p16"/>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2" name="Google Shape;8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3"/>
        <p:cNvGrpSpPr/>
        <p:nvPr/>
      </p:nvGrpSpPr>
      <p:grpSpPr>
        <a:xfrm>
          <a:off x="0" y="0"/>
          <a:ext cx="0" cy="0"/>
          <a:chOff x="0" y="0"/>
          <a:chExt cx="0" cy="0"/>
        </a:xfrm>
      </p:grpSpPr>
      <p:sp>
        <p:nvSpPr>
          <p:cNvPr id="84" name="Google Shape;84;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85" name="Google Shape;85;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6"/>
        <p:cNvGrpSpPr/>
        <p:nvPr/>
      </p:nvGrpSpPr>
      <p:grpSpPr>
        <a:xfrm>
          <a:off x="0" y="0"/>
          <a:ext cx="0" cy="0"/>
          <a:chOff x="0" y="0"/>
          <a:chExt cx="0" cy="0"/>
        </a:xfrm>
      </p:grpSpPr>
      <p:sp>
        <p:nvSpPr>
          <p:cNvPr id="87" name="Google Shape;87;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8" name="Google Shape;88;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89" name="Google Shape;89;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0"/>
        <p:cNvGrpSpPr/>
        <p:nvPr/>
      </p:nvGrpSpPr>
      <p:grpSpPr>
        <a:xfrm>
          <a:off x="0" y="0"/>
          <a:ext cx="0" cy="0"/>
          <a:chOff x="0" y="0"/>
          <a:chExt cx="0" cy="0"/>
        </a:xfrm>
      </p:grpSpPr>
      <p:sp>
        <p:nvSpPr>
          <p:cNvPr id="91" name="Google Shape;91;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3"/>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17" name="Google Shape;17;p3"/>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18" name="Google Shape;18;p3"/>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19" name="Google Shape;19;p3"/>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0"/>
        <p:cNvGrpSpPr/>
        <p:nvPr/>
      </p:nvGrpSpPr>
      <p:grpSpPr>
        <a:xfrm>
          <a:off x="0" y="0"/>
          <a:ext cx="0" cy="0"/>
          <a:chOff x="0" y="0"/>
          <a:chExt cx="0" cy="0"/>
        </a:xfrm>
      </p:grpSpPr>
      <p:sp>
        <p:nvSpPr>
          <p:cNvPr id="21" name="Google Shape;21;p4"/>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800"/>
              <a:buNone/>
              <a:defRPr sz="4800">
                <a:solidFill>
                  <a:srgbClr val="5B92CA"/>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a:endParaRPr/>
          </a:p>
        </p:txBody>
      </p:sp>
      <p:sp>
        <p:nvSpPr>
          <p:cNvPr id="22" name="Google Shape;22;p4"/>
          <p:cNvSpPr txBox="1">
            <a:spLocks noGrp="1"/>
          </p:cNvSpPr>
          <p:nvPr>
            <p:ph type="subTitle" idx="1"/>
          </p:nvPr>
        </p:nvSpPr>
        <p:spPr>
          <a:xfrm>
            <a:off x="1085850" y="3287726"/>
            <a:ext cx="4676700" cy="383700"/>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a:endParaRPr/>
          </a:p>
        </p:txBody>
      </p:sp>
      <p:sp>
        <p:nvSpPr>
          <p:cNvPr id="23" name="Google Shape;23;p4"/>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 name="Google Shape;24;p4"/>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25" name="Google Shape;25;p4"/>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6"/>
        <p:cNvGrpSpPr/>
        <p:nvPr/>
      </p:nvGrpSpPr>
      <p:grpSpPr>
        <a:xfrm>
          <a:off x="0" y="0"/>
          <a:ext cx="0" cy="0"/>
          <a:chOff x="0" y="0"/>
          <a:chExt cx="0" cy="0"/>
        </a:xfrm>
      </p:grpSpPr>
      <p:sp>
        <p:nvSpPr>
          <p:cNvPr id="27" name="Google Shape;27;p5"/>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5"/>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5"/>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sp>
        <p:nvSpPr>
          <p:cNvPr id="30" name="Google Shape;30;p5"/>
          <p:cNvSpPr txBox="1">
            <a:spLocks noGrp="1"/>
          </p:cNvSpPr>
          <p:nvPr>
            <p:ph type="body" idx="1"/>
          </p:nvPr>
        </p:nvSpPr>
        <p:spPr>
          <a:xfrm>
            <a:off x="501500" y="1508650"/>
            <a:ext cx="6605700" cy="36033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Clr>
                <a:srgbClr val="741B47"/>
              </a:buClr>
              <a:buSzPts val="1800"/>
              <a:buChar char="▸"/>
              <a:defRPr/>
            </a:lvl1pPr>
            <a:lvl2pPr marL="914400" lvl="1" indent="-342900" algn="l">
              <a:lnSpc>
                <a:spcPct val="110000"/>
              </a:lnSpc>
              <a:spcBef>
                <a:spcPts val="600"/>
              </a:spcBef>
              <a:spcAft>
                <a:spcPts val="0"/>
              </a:spcAft>
              <a:buClr>
                <a:srgbClr val="741B47"/>
              </a:buClr>
              <a:buSzPts val="1800"/>
              <a:buChar char="▹"/>
              <a:defRPr/>
            </a:lvl2pPr>
            <a:lvl3pPr marL="1371600" lvl="2" indent="-342900" algn="l">
              <a:lnSpc>
                <a:spcPct val="110000"/>
              </a:lnSpc>
              <a:spcBef>
                <a:spcPts val="600"/>
              </a:spcBef>
              <a:spcAft>
                <a:spcPts val="0"/>
              </a:spcAft>
              <a:buClr>
                <a:srgbClr val="741B47"/>
              </a:buClr>
              <a:buSzPts val="1800"/>
              <a:buChar char="▹"/>
              <a:defRPr/>
            </a:lvl3pPr>
            <a:lvl4pPr marL="1828800" lvl="3" indent="-355600" algn="l">
              <a:lnSpc>
                <a:spcPct val="110000"/>
              </a:lnSpc>
              <a:spcBef>
                <a:spcPts val="600"/>
              </a:spcBef>
              <a:spcAft>
                <a:spcPts val="0"/>
              </a:spcAft>
              <a:buClr>
                <a:srgbClr val="741B47"/>
              </a:buClr>
              <a:buSzPts val="2000"/>
              <a:buChar char="▹"/>
              <a:defRPr/>
            </a:lvl4pPr>
            <a:lvl5pPr marL="2286000" lvl="4" indent="-355600" algn="l">
              <a:lnSpc>
                <a:spcPct val="110000"/>
              </a:lnSpc>
              <a:spcBef>
                <a:spcPts val="600"/>
              </a:spcBef>
              <a:spcAft>
                <a:spcPts val="0"/>
              </a:spcAft>
              <a:buClr>
                <a:srgbClr val="741B47"/>
              </a:buClr>
              <a:buSzPts val="2000"/>
              <a:buChar char="▹"/>
              <a:defRPr/>
            </a:lvl5pPr>
            <a:lvl6pPr marL="2743200" lvl="5" indent="-355600" algn="l">
              <a:lnSpc>
                <a:spcPct val="110000"/>
              </a:lnSpc>
              <a:spcBef>
                <a:spcPts val="600"/>
              </a:spcBef>
              <a:spcAft>
                <a:spcPts val="0"/>
              </a:spcAft>
              <a:buClr>
                <a:srgbClr val="741B47"/>
              </a:buClr>
              <a:buSzPts val="2000"/>
              <a:buChar char="▹"/>
              <a:defRPr/>
            </a:lvl6pPr>
            <a:lvl7pPr marL="3200400" lvl="6" indent="-355600" algn="l">
              <a:lnSpc>
                <a:spcPct val="110000"/>
              </a:lnSpc>
              <a:spcBef>
                <a:spcPts val="600"/>
              </a:spcBef>
              <a:spcAft>
                <a:spcPts val="0"/>
              </a:spcAft>
              <a:buClr>
                <a:srgbClr val="741B47"/>
              </a:buClr>
              <a:buSzPts val="2000"/>
              <a:buChar char="▹"/>
              <a:defRPr/>
            </a:lvl7pPr>
            <a:lvl8pPr marL="3657600" lvl="7" indent="-355600" algn="l">
              <a:lnSpc>
                <a:spcPct val="110000"/>
              </a:lnSpc>
              <a:spcBef>
                <a:spcPts val="600"/>
              </a:spcBef>
              <a:spcAft>
                <a:spcPts val="0"/>
              </a:spcAft>
              <a:buClr>
                <a:srgbClr val="741B47"/>
              </a:buClr>
              <a:buSzPts val="2000"/>
              <a:buChar char="▹"/>
              <a:defRPr/>
            </a:lvl8pPr>
            <a:lvl9pPr marL="4114800" lvl="8" indent="-355600" algn="l">
              <a:lnSpc>
                <a:spcPct val="110000"/>
              </a:lnSpc>
              <a:spcBef>
                <a:spcPts val="600"/>
              </a:spcBef>
              <a:spcAft>
                <a:spcPts val="0"/>
              </a:spcAft>
              <a:buClr>
                <a:srgbClr val="741B47"/>
              </a:buClr>
              <a:buSzPts val="2000"/>
              <a:buChar char="▹"/>
              <a:defRPr/>
            </a:lvl9pPr>
          </a:lstStyle>
          <a:p>
            <a:endParaRPr/>
          </a:p>
        </p:txBody>
      </p:sp>
      <p:sp>
        <p:nvSpPr>
          <p:cNvPr id="31" name="Google Shape;31;p5"/>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32" name="Google Shape;32;p5"/>
          <p:cNvPicPr preferRelativeResize="0"/>
          <p:nvPr/>
        </p:nvPicPr>
        <p:blipFill rotWithShape="1">
          <a:blip r:embed="rId2">
            <a:alphaModFix/>
          </a:blip>
          <a:srcRect/>
          <a:stretch/>
        </p:blipFill>
        <p:spPr>
          <a:xfrm>
            <a:off x="69266" y="4849238"/>
            <a:ext cx="1269600" cy="272225"/>
          </a:xfrm>
          <a:prstGeom prst="rect">
            <a:avLst/>
          </a:prstGeom>
          <a:noFill/>
          <a:ln>
            <a:noFill/>
          </a:ln>
        </p:spPr>
      </p:pic>
      <p:sp>
        <p:nvSpPr>
          <p:cNvPr id="33" name="Google Shape;33;p5"/>
          <p:cNvSpPr txBox="1"/>
          <p:nvPr/>
        </p:nvSpPr>
        <p:spPr>
          <a:xfrm>
            <a:off x="1264600" y="46924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4"/>
        <p:cNvGrpSpPr/>
        <p:nvPr/>
      </p:nvGrpSpPr>
      <p:grpSpPr>
        <a:xfrm>
          <a:off x="0" y="0"/>
          <a:ext cx="0" cy="0"/>
          <a:chOff x="0" y="0"/>
          <a:chExt cx="0" cy="0"/>
        </a:xfrm>
      </p:grpSpPr>
      <p:sp>
        <p:nvSpPr>
          <p:cNvPr id="35" name="Google Shape;35;p6"/>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71A0CF"/>
              </a:solidFill>
              <a:latin typeface="Arial"/>
              <a:ea typeface="Arial"/>
              <a:cs typeface="Arial"/>
              <a:sym typeface="Arial"/>
            </a:endParaRPr>
          </a:p>
        </p:txBody>
      </p:sp>
      <p:sp>
        <p:nvSpPr>
          <p:cNvPr id="36" name="Google Shape;36;p6"/>
          <p:cNvSpPr txBox="1">
            <a:spLocks noGrp="1"/>
          </p:cNvSpPr>
          <p:nvPr>
            <p:ph type="body" idx="1"/>
          </p:nvPr>
        </p:nvSpPr>
        <p:spPr>
          <a:xfrm>
            <a:off x="457200" y="1462350"/>
            <a:ext cx="4369500" cy="34416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Clr>
                <a:srgbClr val="741B47"/>
              </a:buClr>
              <a:buSzPts val="1800"/>
              <a:buChar char="▸"/>
              <a:defRPr sz="1800"/>
            </a:lvl1pPr>
            <a:lvl2pPr marL="914400" lvl="1" indent="-342900" algn="l">
              <a:lnSpc>
                <a:spcPct val="110000"/>
              </a:lnSpc>
              <a:spcBef>
                <a:spcPts val="600"/>
              </a:spcBef>
              <a:spcAft>
                <a:spcPts val="0"/>
              </a:spcAft>
              <a:buClr>
                <a:srgbClr val="741B47"/>
              </a:buClr>
              <a:buSzPts val="1800"/>
              <a:buChar char="▹"/>
              <a:defRPr sz="1800"/>
            </a:lvl2pPr>
            <a:lvl3pPr marL="1371600" lvl="2" indent="-342900" algn="l">
              <a:lnSpc>
                <a:spcPct val="110000"/>
              </a:lnSpc>
              <a:spcBef>
                <a:spcPts val="600"/>
              </a:spcBef>
              <a:spcAft>
                <a:spcPts val="0"/>
              </a:spcAft>
              <a:buClr>
                <a:srgbClr val="741B47"/>
              </a:buClr>
              <a:buSzPts val="1800"/>
              <a:buChar char="▹"/>
              <a:defRPr sz="1800"/>
            </a:lvl3pPr>
            <a:lvl4pPr marL="1828800" lvl="3" indent="-342900" algn="l">
              <a:lnSpc>
                <a:spcPct val="110000"/>
              </a:lnSpc>
              <a:spcBef>
                <a:spcPts val="600"/>
              </a:spcBef>
              <a:spcAft>
                <a:spcPts val="0"/>
              </a:spcAft>
              <a:buClr>
                <a:srgbClr val="741B47"/>
              </a:buClr>
              <a:buSzPts val="1800"/>
              <a:buChar char="▹"/>
              <a:defRPr sz="1800"/>
            </a:lvl4pPr>
            <a:lvl5pPr marL="2286000" lvl="4" indent="-342900" algn="l">
              <a:lnSpc>
                <a:spcPct val="110000"/>
              </a:lnSpc>
              <a:spcBef>
                <a:spcPts val="600"/>
              </a:spcBef>
              <a:spcAft>
                <a:spcPts val="0"/>
              </a:spcAft>
              <a:buClr>
                <a:srgbClr val="741B47"/>
              </a:buClr>
              <a:buSzPts val="1800"/>
              <a:buChar char="▹"/>
              <a:defRPr sz="1800"/>
            </a:lvl5pPr>
            <a:lvl6pPr marL="2743200" lvl="5" indent="-342900" algn="l">
              <a:lnSpc>
                <a:spcPct val="110000"/>
              </a:lnSpc>
              <a:spcBef>
                <a:spcPts val="600"/>
              </a:spcBef>
              <a:spcAft>
                <a:spcPts val="0"/>
              </a:spcAft>
              <a:buClr>
                <a:srgbClr val="741B47"/>
              </a:buClr>
              <a:buSzPts val="1800"/>
              <a:buChar char="▹"/>
              <a:defRPr sz="1800"/>
            </a:lvl6pPr>
            <a:lvl7pPr marL="3200400" lvl="6" indent="-342900" algn="l">
              <a:lnSpc>
                <a:spcPct val="110000"/>
              </a:lnSpc>
              <a:spcBef>
                <a:spcPts val="600"/>
              </a:spcBef>
              <a:spcAft>
                <a:spcPts val="0"/>
              </a:spcAft>
              <a:buClr>
                <a:srgbClr val="741B47"/>
              </a:buClr>
              <a:buSzPts val="1800"/>
              <a:buChar char="▹"/>
              <a:defRPr sz="1800"/>
            </a:lvl7pPr>
            <a:lvl8pPr marL="3657600" lvl="7" indent="-342900" algn="l">
              <a:lnSpc>
                <a:spcPct val="110000"/>
              </a:lnSpc>
              <a:spcBef>
                <a:spcPts val="600"/>
              </a:spcBef>
              <a:spcAft>
                <a:spcPts val="0"/>
              </a:spcAft>
              <a:buClr>
                <a:srgbClr val="741B47"/>
              </a:buClr>
              <a:buSzPts val="1800"/>
              <a:buChar char="▹"/>
              <a:defRPr sz="1800"/>
            </a:lvl8pPr>
            <a:lvl9pPr marL="4114800" lvl="8" indent="-342900" algn="l">
              <a:lnSpc>
                <a:spcPct val="110000"/>
              </a:lnSpc>
              <a:spcBef>
                <a:spcPts val="600"/>
              </a:spcBef>
              <a:spcAft>
                <a:spcPts val="0"/>
              </a:spcAft>
              <a:buClr>
                <a:srgbClr val="741B47"/>
              </a:buClr>
              <a:buSzPts val="1800"/>
              <a:buChar char="▹"/>
              <a:defRPr sz="1800"/>
            </a:lvl9pPr>
          </a:lstStyle>
          <a:p>
            <a:endParaRPr/>
          </a:p>
        </p:txBody>
      </p:sp>
      <p:sp>
        <p:nvSpPr>
          <p:cNvPr id="37" name="Google Shape;37;p6"/>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sp>
        <p:nvSpPr>
          <p:cNvPr id="38" name="Google Shape;38;p6"/>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6"/>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pic>
        <p:nvPicPr>
          <p:cNvPr id="40" name="Google Shape;40;p6"/>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41" name="Google Shape;41;p6"/>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42"/>
        <p:cNvGrpSpPr/>
        <p:nvPr/>
      </p:nvGrpSpPr>
      <p:grpSpPr>
        <a:xfrm>
          <a:off x="0" y="0"/>
          <a:ext cx="0" cy="0"/>
          <a:chOff x="0" y="0"/>
          <a:chExt cx="0" cy="0"/>
        </a:xfrm>
      </p:grpSpPr>
      <p:sp>
        <p:nvSpPr>
          <p:cNvPr id="43" name="Google Shape;43;p7"/>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44" name="Google Shape;44;p7"/>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45" name="Google Shape;45;p7"/>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46" name="Google Shape;46;p7"/>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1"/>
        <p:cNvGrpSpPr/>
        <p:nvPr/>
      </p:nvGrpSpPr>
      <p:grpSpPr>
        <a:xfrm>
          <a:off x="0" y="0"/>
          <a:ext cx="0" cy="0"/>
          <a:chOff x="0" y="0"/>
          <a:chExt cx="0" cy="0"/>
        </a:xfrm>
      </p:grpSpPr>
      <p:sp>
        <p:nvSpPr>
          <p:cNvPr id="52" name="Google Shape;52;p9"/>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3" name="Google Shape;53;p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4" name="Google Shape;5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5"/>
        <p:cNvGrpSpPr/>
        <p:nvPr/>
      </p:nvGrpSpPr>
      <p:grpSpPr>
        <a:xfrm>
          <a:off x="0" y="0"/>
          <a:ext cx="0" cy="0"/>
          <a:chOff x="0" y="0"/>
          <a:chExt cx="0" cy="0"/>
        </a:xfrm>
      </p:grpSpPr>
      <p:sp>
        <p:nvSpPr>
          <p:cNvPr id="56" name="Google Shape;56;p1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7" name="Google Shape;5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 name="Google Shape;60;p1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1" name="Google Shape;61;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9" name="Google Shape;9;p1"/>
          <p:cNvPicPr preferRelativeResize="0"/>
          <p:nvPr/>
        </p:nvPicPr>
        <p:blipFill rotWithShape="1">
          <a:blip r:embed="rId8">
            <a:alphaModFix/>
          </a:blip>
          <a:srcRect/>
          <a:stretch/>
        </p:blipFill>
        <p:spPr>
          <a:xfrm>
            <a:off x="8766751" y="59900"/>
            <a:ext cx="339175" cy="37452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49" name="Google Shape;49;p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50" name="Google Shape;50;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tr-TR"/>
              <a:t>‹#›</a:t>
            </a:fld>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en.wikipedia.org/wiki/Agile_software_development" TargetMode="External"/><Relationship Id="rId3" Type="http://schemas.openxmlformats.org/officeDocument/2006/relationships/hyperlink" Target="https://en.wikipedia.org/wiki/Software_development" TargetMode="External"/><Relationship Id="rId7" Type="http://schemas.openxmlformats.org/officeDocument/2006/relationships/hyperlink" Target="https://en.wikipedia.org/wiki/Software_quality"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hyperlink" Target="https://en.wikipedia.org/wiki/Continuous_delivery" TargetMode="External"/><Relationship Id="rId5" Type="http://schemas.openxmlformats.org/officeDocument/2006/relationships/hyperlink" Target="https://en.wikipedia.org/wiki/Systems_development_life_cycle" TargetMode="External"/><Relationship Id="rId4" Type="http://schemas.openxmlformats.org/officeDocument/2006/relationships/hyperlink" Target="https://en.wikipedia.org/wiki/IT_operations" TargetMode="External"/><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hyperlink" Target="http://dontchangethislink.peardeckmagic.zone?eyJ0eXBlIjoiZ29vZ2xlLXNsaWRlcy1hZGRvbi1yZXNwb25zZS1mb290ZXIiLCJsYXN0RWRpdGVkQnkiOiIxMDc0NjI2MTgwNDk4MTY1OTc5OTMiLCJwcmVzZW50YXRpb25JZCI6IjFnLUF6eGUzSzZ6UlFqbS02SENEbnJOdTI0bTB0S21BZzltYWNGRXMyVnFnIiwiY29udGVudElkIjoiY3VzdG9tLXJlc3BvbnNlLW11bHRpcGxlQ2hvaWNlIiwic2xpZGVJZCI6IlNMSURFU19BUEkyMjAyNjY3MzNfMCIsImNvbnRlbnRJbnN0YW5jZUlkIjoiMWctQXp4ZTNLNnpSUWptLTZIQ0Ruck51MjRtMHRLbUFnOW1hY0ZFczJWcWcvOWQ1NDdiZjEtZmY0YS00YzU5LWFkY2MtZDcxM2EyNTUzODMwIn0=pearId=magic-pear-metadata-identifier" TargetMode="External"/><Relationship Id="rId5" Type="http://schemas.openxmlformats.org/officeDocument/2006/relationships/image" Target="../media/image4.png"/><Relationship Id="rId4"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kkgZmluaXNoZWQgY29tcGxldGVseS4iLCJJIGZpbmlzaGVkIHBhcnRpYWxseS4iLCJObywgSSBkaWRuJ3QgZmluaXNoLiJdfQ==pearId=magic-pear-shape-identifier"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hyperlink" Target="http://dontchangethislink.peardeckmagic.zone?eyJ0eXBlIjoiZ29vZ2xlLXNsaWRlcy1hZGRvbi1yZXNwb25zZS1mb290ZXIiLCJsYXN0RWRpdGVkQnkiOiIxMDkxOTU0NDUyMzc5ODQ4MDg5MjEiLCJwcmVzZW50YXRpb25JZCI6IjFsanNIQkNGbVZiVVFkb29tSTVFZnJ6aEF2VW50blNqY1RuMFA2TnNxMVZnIiwiY29udGVudElkIjoiY3VzdG9tLXJlc3BvbnNlLWZyZWVSZXNwb25zZS10ZXh0Iiwic2xpZGVJZCI6Imc4NzlhYTk3YmZiXzFfNTIiLCJjb250ZW50SW5zdGFuY2VJZCI6IjFsanNIQkNGbVZiVVFkb29tSTVFZnJ6aEF2VW50blNqY1RuMFA2TnNxMVZnLzcwOGIxOGMxLTRjYzctNGJhMy04YzhiLWQ4NDBmYTZjYzlhMyJ9pearId=magic-pear-metadata-identifier" TargetMode="External"/><Relationship Id="rId5" Type="http://schemas.openxmlformats.org/officeDocument/2006/relationships/image" Target="../media/image30.png"/><Relationship Id="rId4"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7"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hyperlink" Target="http://dontchangethislink.peardeckmagic.zone?eyJ0eXBlIjoiZ29vZ2xlLXNsaWRlcy1hZGRvbi1yZXNwb25zZS1mb290ZXIiLCJsYXN0RWRpdGVkQnkiOiIxMDQ1MDc4MjE4OTQyMTM1NjMwODEiLCJwcmVzZW50YXRpb25JZCI6IjFPYWNoczhMQTRlN1VYdjlYXy1TTEJHMndiRVAwTDJPTnpNSUtIbU1VYUljIiwiY29udGVudElkIjoiY3VzdG9tLXJlc3BvbnNlLWZyZWVSZXNwb25zZS10ZXh0Iiwic2xpZGVJZCI6Imc2ZmQxZDM5MWM3XzBfNyIsImNvbnRlbnRJbnN0YW5jZUlkIjoiMU9hY2hzOExBNGU3VVh2OVhfLVNMQkcyd2JFUDBMMk9Oek1JS0htTVVhSWMvN2I4NTQyZGItMGQyMC00ZDdiLWJmMGYtZWQ1MDU1YTNhY2Q4In0=pearId=magic-pear-metadata-identifier" TargetMode="Externa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dontchangethislink.peardeckmagic.zone?eyJ0eXBlIjoiZ29vZ2xlLXNsaWRlcy1hZGRvbi1yZXNwb25zZS1mb290ZXIiLCJsYXN0RWRpdGVkQnkiOiIxMDkxOTU0NDUyMzc5ODQ4MDg5MjEiLCJwcmVzZW50YXRpb25JZCI6IjFsanNIQkNGbVZiVVFkb29tSTVFZnJ6aEF2VW50blNqY1RuMFA2TnNxMVZnIiwiY29udGVudElkIjoiY3VzdG9tLXJlc3BvbnNlLWZyZWVSZXNwb25zZS10ZXh0Iiwic2xpZGVJZCI6Imc4NWEzMmUxMTdiXzFfNiIsImNvbnRlbnRJbnN0YW5jZUlkIjoiMWxqc0hCQ0ZtVmJVUWRvb21JNUVmcnpoQXZVbnRuU2pjVG4wUDZOc3ExVmcvNDkzMzU3NTQtN2YwZi00NDc1LWI1MDMtOTllNzczMDI4ZGRmIn0=pearId=magic-pear-metadata-identifier" TargetMode="Externa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create.kahoot.it/details/bb7f86e0-2c46-4917-9c61-abdb4e655823" TargetMode="External"/><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0.png"/><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49.xml"/><Relationship Id="rId1" Type="http://schemas.openxmlformats.org/officeDocument/2006/relationships/slideLayout" Target="../slideLayouts/slideLayout4.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5.xml.rels><?xml version="1.0" encoding="UTF-8" standalone="yes"?>
<Relationships xmlns="http://schemas.openxmlformats.org/package/2006/relationships"><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mNvbGxhYm9yYXRpb24gYmV0d2VlbiBkZXZlbG9wZXJzIGFuZCBvdGhlciByb2xlcy4iLCJjb2xsYWJvcmF0aW9uIGJldHdlZW4gZGV2ZWxvcGVycyBhbmQgY3VzdG9tZXJzLiIsImNvbGxhYm9yYXRpb24gYmV0d2VlbiBvcGVyYXRpb25zIGFuZCBjdXN0b21lcnMuIl19pearId=magic-pear-shape-identifier"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85.png"/><Relationship Id="rId7" Type="http://schemas.openxmlformats.org/officeDocument/2006/relationships/image" Target="../media/image79.png"/><Relationship Id="rId2" Type="http://schemas.openxmlformats.org/officeDocument/2006/relationships/notesSlide" Target="../notesSlides/notesSlide50.xml"/><Relationship Id="rId1" Type="http://schemas.openxmlformats.org/officeDocument/2006/relationships/slideLayout" Target="../slideLayouts/slideLayout4.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5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51.xml"/><Relationship Id="rId1" Type="http://schemas.openxmlformats.org/officeDocument/2006/relationships/slideLayout" Target="../slideLayouts/slideLayout4.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5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2.xml"/><Relationship Id="rId1" Type="http://schemas.openxmlformats.org/officeDocument/2006/relationships/slideLayout" Target="../slideLayouts/slideLayout4.xml"/><Relationship Id="rId4" Type="http://schemas.openxmlformats.org/officeDocument/2006/relationships/image" Target="../media/image92.png"/></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3.xml"/><Relationship Id="rId1" Type="http://schemas.openxmlformats.org/officeDocument/2006/relationships/slideLayout" Target="../slideLayouts/slideLayout4.xml"/><Relationship Id="rId5" Type="http://schemas.openxmlformats.org/officeDocument/2006/relationships/image" Target="../media/image52.png"/><Relationship Id="rId4" Type="http://schemas.openxmlformats.org/officeDocument/2006/relationships/image" Target="../media/image94.png"/></Relationships>
</file>

<file path=ppt/slides/_rels/slide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5.xml"/><Relationship Id="rId1" Type="http://schemas.openxmlformats.org/officeDocument/2006/relationships/slideLayout" Target="../slideLayouts/slideLayout4.xml"/><Relationship Id="rId4" Type="http://schemas.openxmlformats.org/officeDocument/2006/relationships/image" Target="../media/image97.png"/></Relationships>
</file>

<file path=ppt/slides/_rels/slide5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7.xml"/><Relationship Id="rId1" Type="http://schemas.openxmlformats.org/officeDocument/2006/relationships/slideLayout" Target="../slideLayouts/slideLayout4.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58.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58.xml"/><Relationship Id="rId1" Type="http://schemas.openxmlformats.org/officeDocument/2006/relationships/slideLayout" Target="../slideLayouts/slideLayout4.xml"/><Relationship Id="rId5" Type="http://schemas.openxmlformats.org/officeDocument/2006/relationships/hyperlink" Target="http://dontchangethislink.peardeckmagic.zone?eyJ0eXBlIjoiZ29vZ2xlLXNsaWRlcy1hZGRvbi1yZXNwb25zZS1mb290ZXIiLCJsYXN0RWRpdGVkQnkiOiIxMDkxOTU0NDUyMzc5ODQ4MDg5MjEiLCJwcmVzZW50YXRpb25JZCI6IjFsanNIQkNGbVZiVVFkb29tSTVFZnJ6aEF2VW50blNqY1RuMFA2TnNxMVZnIiwiY29udGVudElkIjoiY3VzdG9tLXJlc3BvbnNlLWZyZWVSZXNwb25zZS10ZXh0Iiwic2xpZGVJZCI6Imc4NDgwYzg2YWViXzBfNTEiLCJjb250ZW50SW5zdGFuY2VJZCI6IjFsanNIQkNGbVZiVVFkb29tSTVFZnJ6aEF2VW50blNqY1RuMFA2TnNxMVZnL2U5OGQ5Y2ZmLTVjYmEtNGJlYi05OTAyLTk0M2M4MjRhOWQ3NiJ9pearId=magic-pear-metadata-identifier" TargetMode="External"/><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34.png"/><Relationship Id="rId2" Type="http://schemas.openxmlformats.org/officeDocument/2006/relationships/notesSlide" Target="../notesSlides/notesSlide59.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104.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05.gif"/><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create.kahoot.it/details/bb7f86e0-2c46-4917-9c61-abdb4e655823" TargetMode="External"/><Relationship Id="rId2" Type="http://schemas.openxmlformats.org/officeDocument/2006/relationships/notesSlide" Target="../notesSlides/notesSlide61.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grpSp>
        <p:nvGrpSpPr>
          <p:cNvPr id="96" name="Google Shape;96;p20"/>
          <p:cNvGrpSpPr/>
          <p:nvPr/>
        </p:nvGrpSpPr>
        <p:grpSpPr>
          <a:xfrm>
            <a:off x="5122427" y="668001"/>
            <a:ext cx="3841143" cy="3893303"/>
            <a:chOff x="5122427" y="668001"/>
            <a:chExt cx="3841143" cy="3893303"/>
          </a:xfrm>
        </p:grpSpPr>
        <p:grpSp>
          <p:nvGrpSpPr>
            <p:cNvPr id="97" name="Google Shape;97;p20"/>
            <p:cNvGrpSpPr/>
            <p:nvPr/>
          </p:nvGrpSpPr>
          <p:grpSpPr>
            <a:xfrm>
              <a:off x="5144045" y="893590"/>
              <a:ext cx="2833667" cy="2964311"/>
              <a:chOff x="3860721" y="1330073"/>
              <a:chExt cx="3544299" cy="3707706"/>
            </a:xfrm>
          </p:grpSpPr>
          <p:sp>
            <p:nvSpPr>
              <p:cNvPr id="98" name="Google Shape;98;p20"/>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 name="Google Shape;99;p20"/>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 name="Google Shape;100;p20"/>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 name="Google Shape;101;p20"/>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 name="Google Shape;102;p20"/>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 name="Google Shape;103;p20"/>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 name="Google Shape;104;p20"/>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 name="Google Shape;105;p20"/>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 name="Google Shape;106;p20"/>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 name="Google Shape;107;p20"/>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 name="Google Shape;108;p20"/>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 name="Google Shape;109;p20"/>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 name="Google Shape;110;p20"/>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 name="Google Shape;111;p20"/>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 name="Google Shape;112;p20"/>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 name="Google Shape;113;p20"/>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 name="Google Shape;114;p20"/>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 name="Google Shape;115;p20"/>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 name="Google Shape;116;p20"/>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 name="Google Shape;117;p20"/>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 name="Google Shape;118;p20"/>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 name="Google Shape;119;p20"/>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 name="Google Shape;120;p20"/>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 name="Google Shape;121;p20"/>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 name="Google Shape;122;p20"/>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 name="Google Shape;123;p20"/>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 name="Google Shape;124;p20"/>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 name="Google Shape;125;p20"/>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 name="Google Shape;126;p20"/>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 name="Google Shape;127;p20"/>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 name="Google Shape;128;p20"/>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 name="Google Shape;129;p20"/>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 name="Google Shape;130;p20"/>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 name="Google Shape;131;p20"/>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 name="Google Shape;132;p20"/>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 name="Google Shape;133;p20"/>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 name="Google Shape;134;p20"/>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 name="Google Shape;135;p20"/>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 name="Google Shape;136;p20"/>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 name="Google Shape;137;p20"/>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 name="Google Shape;138;p20"/>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 name="Google Shape;139;p20"/>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 name="Google Shape;140;p20"/>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 name="Google Shape;141;p20"/>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 name="Google Shape;142;p20"/>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 name="Google Shape;143;p20"/>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 name="Google Shape;144;p20"/>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 name="Google Shape;145;p20"/>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 name="Google Shape;146;p20"/>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 name="Google Shape;147;p20"/>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 name="Google Shape;148;p20"/>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9" name="Google Shape;149;p20"/>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 name="Google Shape;150;p20"/>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 name="Google Shape;151;p20"/>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 name="Google Shape;152;p20"/>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 name="Google Shape;153;p20"/>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 name="Google Shape;154;p20"/>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 name="Google Shape;155;p20"/>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 name="Google Shape;156;p20"/>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 name="Google Shape;157;p20"/>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 name="Google Shape;158;p20"/>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 name="Google Shape;159;p20"/>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 name="Google Shape;160;p20"/>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 name="Google Shape;161;p20"/>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 name="Google Shape;162;p20"/>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 name="Google Shape;163;p20"/>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 name="Google Shape;164;p20"/>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 name="Google Shape;165;p20"/>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 name="Google Shape;166;p20"/>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 name="Google Shape;167;p20"/>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 name="Google Shape;168;p20"/>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 name="Google Shape;169;p20"/>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 name="Google Shape;170;p20"/>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 name="Google Shape;171;p20"/>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 name="Google Shape;172;p20"/>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 name="Google Shape;173;p20"/>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 name="Google Shape;174;p20"/>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 name="Google Shape;175;p20"/>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 name="Google Shape;176;p20"/>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 name="Google Shape;177;p20"/>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 name="Google Shape;178;p20"/>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 name="Google Shape;179;p20"/>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 name="Google Shape;180;p20"/>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 name="Google Shape;181;p20"/>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 name="Google Shape;182;p20"/>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 name="Google Shape;183;p20"/>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4" name="Google Shape;184;p20"/>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5" name="Google Shape;185;p20"/>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6" name="Google Shape;186;p20"/>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7" name="Google Shape;187;p20"/>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 name="Google Shape;188;p20"/>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 name="Google Shape;189;p20"/>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 name="Google Shape;190;p20"/>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1" name="Google Shape;191;p20"/>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2" name="Google Shape;192;p20"/>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3" name="Google Shape;193;p20"/>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4" name="Google Shape;194;p20"/>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5" name="Google Shape;195;p20"/>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6" name="Google Shape;196;p20"/>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7" name="Google Shape;197;p20"/>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8" name="Google Shape;198;p20"/>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9" name="Google Shape;199;p20"/>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0" name="Google Shape;200;p20"/>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1" name="Google Shape;201;p20"/>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2" name="Google Shape;202;p20"/>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3" name="Google Shape;203;p20"/>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4" name="Google Shape;204;p20"/>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05" name="Google Shape;205;p20"/>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6" name="Google Shape;206;p20"/>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7" name="Google Shape;207;p20"/>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 name="Google Shape;208;p20"/>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9" name="Google Shape;209;p20"/>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0" name="Google Shape;210;p20"/>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1" name="Google Shape;211;p20"/>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2" name="Google Shape;212;p20"/>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 name="Google Shape;213;p20"/>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 name="Google Shape;214;p20"/>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 name="Google Shape;215;p20"/>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 name="Google Shape;216;p20"/>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 name="Google Shape;217;p20"/>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 name="Google Shape;218;p20"/>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 name="Google Shape;219;p20"/>
            <p:cNvSpPr/>
            <p:nvPr/>
          </p:nvSpPr>
          <p:spPr>
            <a:xfrm>
              <a:off x="6687910" y="670084"/>
              <a:ext cx="164002" cy="23977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 name="Google Shape;220;p20"/>
            <p:cNvSpPr/>
            <p:nvPr/>
          </p:nvSpPr>
          <p:spPr>
            <a:xfrm>
              <a:off x="6700339" y="668001"/>
              <a:ext cx="78555" cy="96805"/>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 name="Google Shape;221;p20"/>
            <p:cNvSpPr/>
            <p:nvPr/>
          </p:nvSpPr>
          <p:spPr>
            <a:xfrm>
              <a:off x="6715688" y="773039"/>
              <a:ext cx="96898" cy="108448"/>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 name="Google Shape;222;p20"/>
            <p:cNvSpPr/>
            <p:nvPr/>
          </p:nvSpPr>
          <p:spPr>
            <a:xfrm>
              <a:off x="6550295" y="816287"/>
              <a:ext cx="182863" cy="260314"/>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 name="Google Shape;223;p20"/>
            <p:cNvSpPr/>
            <p:nvPr/>
          </p:nvSpPr>
          <p:spPr>
            <a:xfrm>
              <a:off x="6687493" y="808527"/>
              <a:ext cx="141254" cy="186323"/>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4" name="Google Shape;224;p20"/>
            <p:cNvSpPr/>
            <p:nvPr/>
          </p:nvSpPr>
          <p:spPr>
            <a:xfrm>
              <a:off x="6712641" y="675415"/>
              <a:ext cx="103914" cy="12801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 name="Google Shape;225;p20"/>
            <p:cNvSpPr/>
            <p:nvPr/>
          </p:nvSpPr>
          <p:spPr>
            <a:xfrm>
              <a:off x="6716857" y="674913"/>
              <a:ext cx="104325" cy="98187"/>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 name="Google Shape;226;p20"/>
            <p:cNvSpPr/>
            <p:nvPr/>
          </p:nvSpPr>
          <p:spPr>
            <a:xfrm>
              <a:off x="6591681" y="1319278"/>
              <a:ext cx="82039" cy="62578"/>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 name="Google Shape;227;p20"/>
            <p:cNvSpPr/>
            <p:nvPr/>
          </p:nvSpPr>
          <p:spPr>
            <a:xfrm>
              <a:off x="6592043" y="1339232"/>
              <a:ext cx="81667" cy="42638"/>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 name="Google Shape;228;p20"/>
            <p:cNvSpPr/>
            <p:nvPr/>
          </p:nvSpPr>
          <p:spPr>
            <a:xfrm>
              <a:off x="6550653" y="1292322"/>
              <a:ext cx="75096" cy="58175"/>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 name="Google Shape;229;p20"/>
            <p:cNvSpPr/>
            <p:nvPr/>
          </p:nvSpPr>
          <p:spPr>
            <a:xfrm>
              <a:off x="6550998" y="1311512"/>
              <a:ext cx="74798" cy="3904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 name="Google Shape;230;p20"/>
            <p:cNvSpPr/>
            <p:nvPr/>
          </p:nvSpPr>
          <p:spPr>
            <a:xfrm>
              <a:off x="6578488" y="992358"/>
              <a:ext cx="178821" cy="308422"/>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 name="Google Shape;231;p20"/>
            <p:cNvSpPr/>
            <p:nvPr/>
          </p:nvSpPr>
          <p:spPr>
            <a:xfrm>
              <a:off x="6627226" y="992967"/>
              <a:ext cx="178028" cy="333954"/>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2" name="Google Shape;232;p20"/>
            <p:cNvSpPr/>
            <p:nvPr/>
          </p:nvSpPr>
          <p:spPr>
            <a:xfrm>
              <a:off x="6560953" y="971949"/>
              <a:ext cx="266226" cy="245057"/>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3" name="Google Shape;233;p20"/>
            <p:cNvSpPr/>
            <p:nvPr/>
          </p:nvSpPr>
          <p:spPr>
            <a:xfrm>
              <a:off x="6774876" y="827227"/>
              <a:ext cx="92521" cy="324362"/>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4" name="Google Shape;234;p20"/>
            <p:cNvSpPr/>
            <p:nvPr/>
          </p:nvSpPr>
          <p:spPr>
            <a:xfrm>
              <a:off x="6792998" y="823141"/>
              <a:ext cx="55942" cy="71147"/>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5" name="Google Shape;235;p20"/>
            <p:cNvSpPr/>
            <p:nvPr/>
          </p:nvSpPr>
          <p:spPr>
            <a:xfrm>
              <a:off x="6683350" y="808424"/>
              <a:ext cx="47853" cy="50242"/>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36" name="Google Shape;236;p20"/>
            <p:cNvGrpSpPr/>
            <p:nvPr/>
          </p:nvGrpSpPr>
          <p:grpSpPr>
            <a:xfrm flipH="1">
              <a:off x="5678143" y="1227582"/>
              <a:ext cx="345795" cy="1043508"/>
              <a:chOff x="5678143" y="1151382"/>
              <a:chExt cx="345795" cy="1043508"/>
            </a:xfrm>
          </p:grpSpPr>
          <p:sp>
            <p:nvSpPr>
              <p:cNvPr id="237" name="Google Shape;237;p20"/>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8" name="Google Shape;238;p20"/>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9" name="Google Shape;239;p20"/>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0" name="Google Shape;240;p20"/>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1" name="Google Shape;241;p20"/>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2" name="Google Shape;242;p20"/>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3" name="Google Shape;243;p20"/>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4" name="Google Shape;244;p20"/>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5" name="Google Shape;245;p20"/>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6" name="Google Shape;246;p20"/>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7" name="Google Shape;247;p20"/>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 name="Google Shape;248;p20"/>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 name="Google Shape;249;p20"/>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 name="Google Shape;250;p20"/>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 name="Google Shape;251;p20"/>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2" name="Google Shape;252;p20"/>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3" name="Google Shape;253;p20"/>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54" name="Google Shape;254;p20"/>
            <p:cNvGrpSpPr/>
            <p:nvPr/>
          </p:nvGrpSpPr>
          <p:grpSpPr>
            <a:xfrm>
              <a:off x="5122427" y="3292365"/>
              <a:ext cx="823270" cy="1268939"/>
              <a:chOff x="5490177" y="3555452"/>
              <a:chExt cx="823270" cy="1268939"/>
            </a:xfrm>
          </p:grpSpPr>
          <p:sp>
            <p:nvSpPr>
              <p:cNvPr id="255" name="Google Shape;255;p20"/>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6" name="Google Shape;256;p20"/>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7" name="Google Shape;257;p20"/>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8" name="Google Shape;258;p20"/>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9" name="Google Shape;259;p20"/>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0" name="Google Shape;260;p20"/>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1" name="Google Shape;261;p20"/>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2" name="Google Shape;262;p20"/>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 name="Google Shape;263;p20"/>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 name="Google Shape;264;p20"/>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 name="Google Shape;265;p20"/>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 name="Google Shape;266;p20"/>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 name="Google Shape;267;p20"/>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 name="Google Shape;268;p20"/>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9" name="Google Shape;269;p20"/>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 name="Google Shape;270;p20"/>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1" name="Google Shape;271;p20"/>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 name="Google Shape;272;p20"/>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 name="Google Shape;273;p20"/>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4" name="Google Shape;274;p20"/>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5" name="Google Shape;275;p20"/>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6" name="Google Shape;276;p20"/>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7" name="Google Shape;277;p20"/>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8" name="Google Shape;278;p20"/>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9" name="Google Shape;279;p20"/>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0" name="Google Shape;280;p20"/>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1" name="Google Shape;281;p20"/>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2" name="Google Shape;282;p20"/>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3" name="Google Shape;283;p20"/>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4" name="Google Shape;284;p20"/>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5" name="Google Shape;285;p20"/>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86" name="Google Shape;286;p20"/>
            <p:cNvSpPr/>
            <p:nvPr/>
          </p:nvSpPr>
          <p:spPr>
            <a:xfrm>
              <a:off x="7297552" y="1119942"/>
              <a:ext cx="135694" cy="266572"/>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7" name="Google Shape;287;p20"/>
            <p:cNvSpPr/>
            <p:nvPr/>
          </p:nvSpPr>
          <p:spPr>
            <a:xfrm>
              <a:off x="7309787" y="1745656"/>
              <a:ext cx="93354" cy="72328"/>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8" name="Google Shape;288;p20"/>
            <p:cNvSpPr/>
            <p:nvPr/>
          </p:nvSpPr>
          <p:spPr>
            <a:xfrm>
              <a:off x="7310617" y="1769417"/>
              <a:ext cx="92957" cy="4848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9" name="Google Shape;289;p20"/>
            <p:cNvSpPr/>
            <p:nvPr/>
          </p:nvSpPr>
          <p:spPr>
            <a:xfrm>
              <a:off x="7197828" y="1680648"/>
              <a:ext cx="93332" cy="69654"/>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0" name="Google Shape;290;p20"/>
            <p:cNvSpPr/>
            <p:nvPr/>
          </p:nvSpPr>
          <p:spPr>
            <a:xfrm>
              <a:off x="7198064" y="1702707"/>
              <a:ext cx="92908" cy="4848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1" name="Google Shape;291;p20"/>
            <p:cNvSpPr/>
            <p:nvPr/>
          </p:nvSpPr>
          <p:spPr>
            <a:xfrm>
              <a:off x="7221254" y="1360384"/>
              <a:ext cx="326905" cy="395190"/>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2" name="Google Shape;292;p20"/>
            <p:cNvSpPr/>
            <p:nvPr/>
          </p:nvSpPr>
          <p:spPr>
            <a:xfrm>
              <a:off x="7417903" y="1095544"/>
              <a:ext cx="102845" cy="100060"/>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3" name="Google Shape;293;p20"/>
            <p:cNvSpPr/>
            <p:nvPr/>
          </p:nvSpPr>
          <p:spPr>
            <a:xfrm>
              <a:off x="7381720" y="1109556"/>
              <a:ext cx="166879" cy="325717"/>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4" name="Google Shape;294;p20"/>
            <p:cNvSpPr/>
            <p:nvPr/>
          </p:nvSpPr>
          <p:spPr>
            <a:xfrm>
              <a:off x="7413797" y="991818"/>
              <a:ext cx="110830" cy="134949"/>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5" name="Google Shape;295;p20"/>
            <p:cNvSpPr/>
            <p:nvPr/>
          </p:nvSpPr>
          <p:spPr>
            <a:xfrm>
              <a:off x="7417935" y="980032"/>
              <a:ext cx="116959" cy="115584"/>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6" name="Google Shape;296;p20"/>
            <p:cNvSpPr/>
            <p:nvPr/>
          </p:nvSpPr>
          <p:spPr>
            <a:xfrm>
              <a:off x="7364000" y="1109861"/>
              <a:ext cx="53873" cy="78410"/>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7" name="Google Shape;297;p20"/>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8" name="Google Shape;298;p20"/>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9" name="Google Shape;299;p20"/>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0" name="Google Shape;300;p20"/>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1" name="Google Shape;301;p20"/>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2" name="Google Shape;302;p20"/>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3" name="Google Shape;303;p20"/>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4" name="Google Shape;304;p20"/>
            <p:cNvSpPr/>
            <p:nvPr/>
          </p:nvSpPr>
          <p:spPr>
            <a:xfrm rot="-1800688">
              <a:off x="7461681" y="3958752"/>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5" name="Google Shape;305;p20"/>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6" name="Google Shape;306;p20"/>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7" name="Google Shape;307;p20"/>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8" name="Google Shape;308;p20"/>
            <p:cNvSpPr/>
            <p:nvPr/>
          </p:nvSpPr>
          <p:spPr>
            <a:xfrm rot="-1800688">
              <a:off x="7461681" y="3958752"/>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9" name="Google Shape;309;p20"/>
            <p:cNvSpPr/>
            <p:nvPr/>
          </p:nvSpPr>
          <p:spPr>
            <a:xfrm>
              <a:off x="8113340" y="4275363"/>
              <a:ext cx="345795" cy="199644"/>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0" name="Google Shape;310;p20"/>
            <p:cNvSpPr/>
            <p:nvPr/>
          </p:nvSpPr>
          <p:spPr>
            <a:xfrm>
              <a:off x="8345604" y="3658605"/>
              <a:ext cx="79290" cy="172593"/>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1" name="Google Shape;311;p20"/>
            <p:cNvSpPr/>
            <p:nvPr/>
          </p:nvSpPr>
          <p:spPr>
            <a:xfrm>
              <a:off x="8356722" y="3587657"/>
              <a:ext cx="56997" cy="109672"/>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2" name="Google Shape;312;p20"/>
            <p:cNvSpPr/>
            <p:nvPr/>
          </p:nvSpPr>
          <p:spPr>
            <a:xfrm>
              <a:off x="8165307" y="4346248"/>
              <a:ext cx="122958" cy="68962"/>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3" name="Google Shape;313;p20"/>
            <p:cNvSpPr/>
            <p:nvPr/>
          </p:nvSpPr>
          <p:spPr>
            <a:xfrm>
              <a:off x="8165313" y="4357988"/>
              <a:ext cx="120890" cy="57443"/>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4" name="Google Shape;314;p20"/>
            <p:cNvSpPr/>
            <p:nvPr/>
          </p:nvSpPr>
          <p:spPr>
            <a:xfrm>
              <a:off x="8255166" y="4305930"/>
              <a:ext cx="122958" cy="68996"/>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5" name="Google Shape;315;p20"/>
            <p:cNvSpPr/>
            <p:nvPr/>
          </p:nvSpPr>
          <p:spPr>
            <a:xfrm>
              <a:off x="8255174" y="4317703"/>
              <a:ext cx="120890" cy="57443"/>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6" name="Google Shape;316;p20"/>
            <p:cNvSpPr/>
            <p:nvPr/>
          </p:nvSpPr>
          <p:spPr>
            <a:xfrm>
              <a:off x="8198325" y="3858200"/>
              <a:ext cx="179790" cy="507530"/>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7" name="Google Shape;317;p20"/>
            <p:cNvSpPr/>
            <p:nvPr/>
          </p:nvSpPr>
          <p:spPr>
            <a:xfrm>
              <a:off x="8224549" y="3442293"/>
              <a:ext cx="130498" cy="208861"/>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8" name="Google Shape;318;p20"/>
            <p:cNvSpPr/>
            <p:nvPr/>
          </p:nvSpPr>
          <p:spPr>
            <a:xfrm>
              <a:off x="8197056" y="3589895"/>
              <a:ext cx="200686" cy="332311"/>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9" name="Google Shape;319;p20"/>
            <p:cNvSpPr/>
            <p:nvPr/>
          </p:nvSpPr>
          <p:spPr>
            <a:xfrm>
              <a:off x="8000839" y="3631642"/>
              <a:ext cx="254803" cy="198498"/>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0" name="Google Shape;320;p20"/>
            <p:cNvSpPr/>
            <p:nvPr/>
          </p:nvSpPr>
          <p:spPr>
            <a:xfrm>
              <a:off x="8187055" y="3627341"/>
              <a:ext cx="77533" cy="113490"/>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1" name="Google Shape;321;p20"/>
            <p:cNvSpPr/>
            <p:nvPr/>
          </p:nvSpPr>
          <p:spPr>
            <a:xfrm>
              <a:off x="8224358" y="3433131"/>
              <a:ext cx="126514" cy="139443"/>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22" name="Google Shape;322;p20"/>
            <p:cNvGrpSpPr/>
            <p:nvPr/>
          </p:nvGrpSpPr>
          <p:grpSpPr>
            <a:xfrm>
              <a:off x="6544676" y="927098"/>
              <a:ext cx="264549" cy="200503"/>
              <a:chOff x="6621095" y="1452181"/>
              <a:chExt cx="330893" cy="250785"/>
            </a:xfrm>
          </p:grpSpPr>
          <p:sp>
            <p:nvSpPr>
              <p:cNvPr id="323" name="Google Shape;323;p20"/>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4" name="Google Shape;324;p20"/>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5" name="Google Shape;325;p20"/>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6" name="Google Shape;326;p20"/>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7" name="Google Shape;327;p20"/>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328" name="Google Shape;328;p20"/>
            <p:cNvGrpSpPr/>
            <p:nvPr/>
          </p:nvGrpSpPr>
          <p:grpSpPr>
            <a:xfrm>
              <a:off x="7210355" y="1314222"/>
              <a:ext cx="264549" cy="200503"/>
              <a:chOff x="6621095" y="1452181"/>
              <a:chExt cx="330893" cy="250785"/>
            </a:xfrm>
          </p:grpSpPr>
          <p:sp>
            <p:nvSpPr>
              <p:cNvPr id="329" name="Google Shape;329;p20"/>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0" name="Google Shape;330;p20"/>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1" name="Google Shape;331;p20"/>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2" name="Google Shape;332;p20"/>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3" name="Google Shape;333;p20"/>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34" name="Google Shape;334;p20"/>
            <p:cNvSpPr/>
            <p:nvPr/>
          </p:nvSpPr>
          <p:spPr>
            <a:xfrm>
              <a:off x="7451033" y="1163186"/>
              <a:ext cx="126359" cy="353331"/>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5" name="Google Shape;335;p20"/>
            <p:cNvSpPr/>
            <p:nvPr/>
          </p:nvSpPr>
          <p:spPr>
            <a:xfrm>
              <a:off x="7509451" y="1160411"/>
              <a:ext cx="72770" cy="98686"/>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36" name="Google Shape;336;p20"/>
            <p:cNvGrpSpPr/>
            <p:nvPr/>
          </p:nvGrpSpPr>
          <p:grpSpPr>
            <a:xfrm flipH="1">
              <a:off x="8183210" y="2407472"/>
              <a:ext cx="780359" cy="1195999"/>
              <a:chOff x="3975528" y="3303922"/>
              <a:chExt cx="780359" cy="1195999"/>
            </a:xfrm>
          </p:grpSpPr>
          <p:sp>
            <p:nvSpPr>
              <p:cNvPr id="337" name="Google Shape;337;p20"/>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8" name="Google Shape;338;p20"/>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9" name="Google Shape;339;p20"/>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0" name="Google Shape;340;p20"/>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1" name="Google Shape;341;p20"/>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2" name="Google Shape;342;p20"/>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3" name="Google Shape;343;p20"/>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4" name="Google Shape;344;p20"/>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5" name="Google Shape;345;p20"/>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6" name="Google Shape;346;p20"/>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7" name="Google Shape;347;p20"/>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8" name="Google Shape;348;p20"/>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9" name="Google Shape;349;p20"/>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0" name="Google Shape;350;p20"/>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1" name="Google Shape;351;p20"/>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2" name="Google Shape;352;p20"/>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3" name="Google Shape;353;p20"/>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4" name="Google Shape;354;p20"/>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5" name="Google Shape;355;p20"/>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6" name="Google Shape;356;p20"/>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7" name="Google Shape;357;p20"/>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8" name="Google Shape;358;p20"/>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9" name="Google Shape;359;p20"/>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0" name="Google Shape;360;p20"/>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1" name="Google Shape;361;p20"/>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2" name="Google Shape;362;p20"/>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63" name="Google Shape;363;p20"/>
              <p:cNvGrpSpPr/>
              <p:nvPr/>
            </p:nvGrpSpPr>
            <p:grpSpPr>
              <a:xfrm flipH="1">
                <a:off x="4321774" y="3621402"/>
                <a:ext cx="239004" cy="181217"/>
                <a:chOff x="6621095" y="1452181"/>
                <a:chExt cx="330893" cy="250785"/>
              </a:xfrm>
            </p:grpSpPr>
            <p:sp>
              <p:nvSpPr>
                <p:cNvPr id="364" name="Google Shape;364;p20"/>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5" name="Google Shape;365;p20"/>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6" name="Google Shape;366;p20"/>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7" name="Google Shape;367;p20"/>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8" name="Google Shape;368;p20"/>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69" name="Google Shape;369;p20"/>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0" name="Google Shape;370;p20"/>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371" name="Google Shape;371;p20"/>
          <p:cNvSpPr txBox="1">
            <a:spLocks noGrp="1"/>
          </p:cNvSpPr>
          <p:nvPr>
            <p:ph type="ctrTitle"/>
          </p:nvPr>
        </p:nvSpPr>
        <p:spPr>
          <a:xfrm>
            <a:off x="1006350" y="2129550"/>
            <a:ext cx="3422400" cy="14940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7200">
                <a:solidFill>
                  <a:srgbClr val="741B47"/>
                </a:solidFill>
                <a:latin typeface="Raleway Medium"/>
                <a:ea typeface="Raleway Medium"/>
                <a:cs typeface="Raleway Medium"/>
                <a:sym typeface="Raleway Medium"/>
              </a:rPr>
              <a:t>DevOps</a:t>
            </a:r>
            <a:endParaRPr sz="5000">
              <a:solidFill>
                <a:srgbClr val="741B47"/>
              </a:solidFill>
              <a:latin typeface="Raleway Medium"/>
              <a:ea typeface="Raleway Medium"/>
              <a:cs typeface="Raleway Medium"/>
              <a:sym typeface="Raleway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30"/>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10</a:t>
            </a:fld>
            <a:endParaRPr/>
          </a:p>
        </p:txBody>
      </p:sp>
      <p:sp>
        <p:nvSpPr>
          <p:cNvPr id="479" name="Google Shape;479;p30"/>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What is DevOps</a:t>
            </a:r>
            <a:endParaRPr>
              <a:solidFill>
                <a:srgbClr val="3F98CC"/>
              </a:solidFill>
            </a:endParaRPr>
          </a:p>
        </p:txBody>
      </p:sp>
      <p:sp>
        <p:nvSpPr>
          <p:cNvPr id="480" name="Google Shape;480;p30"/>
          <p:cNvSpPr txBox="1"/>
          <p:nvPr/>
        </p:nvSpPr>
        <p:spPr>
          <a:xfrm>
            <a:off x="431800" y="1037550"/>
            <a:ext cx="7854600" cy="2955300"/>
          </a:xfrm>
          <a:prstGeom prst="rect">
            <a:avLst/>
          </a:prstGeom>
          <a:noFill/>
          <a:ln>
            <a:noFill/>
          </a:ln>
        </p:spPr>
        <p:txBody>
          <a:bodyPr spcFirstLastPara="1" wrap="square" lIns="91425" tIns="91425" rIns="91425" bIns="91425" anchor="t" anchorCtr="0">
            <a:spAutoFit/>
          </a:bodyPr>
          <a:lstStyle/>
          <a:p>
            <a:pPr marL="457200" lvl="0" indent="-342900" algn="l" rtl="0">
              <a:lnSpc>
                <a:spcPct val="150000"/>
              </a:lnSpc>
              <a:spcBef>
                <a:spcPts val="0"/>
              </a:spcBef>
              <a:spcAft>
                <a:spcPts val="0"/>
              </a:spcAft>
              <a:buSzPts val="1800"/>
              <a:buChar char="●"/>
            </a:pPr>
            <a:r>
              <a:rPr lang="tr-TR" sz="1800" b="1">
                <a:solidFill>
                  <a:srgbClr val="980000"/>
                </a:solidFill>
                <a:highlight>
                  <a:srgbClr val="FFFFFF"/>
                </a:highlight>
              </a:rPr>
              <a:t>DevOps</a:t>
            </a:r>
            <a:r>
              <a:rPr lang="tr-TR" sz="1800" b="1">
                <a:highlight>
                  <a:srgbClr val="FFFFFF"/>
                </a:highlight>
              </a:rPr>
              <a:t> </a:t>
            </a:r>
            <a:r>
              <a:rPr lang="tr-TR" sz="1800">
                <a:highlight>
                  <a:srgbClr val="FFFFFF"/>
                </a:highlight>
              </a:rPr>
              <a:t>is a set of practices that combines </a:t>
            </a:r>
            <a:r>
              <a:rPr lang="tr-TR" sz="1800">
                <a:highlight>
                  <a:srgbClr val="FFFFFF"/>
                </a:highlight>
                <a:uFill>
                  <a:noFill/>
                </a:uFill>
                <a:hlinkClick r:id="rId3"/>
              </a:rPr>
              <a:t>software </a:t>
            </a:r>
            <a:r>
              <a:rPr lang="tr-TR" sz="1800" b="1">
                <a:highlight>
                  <a:srgbClr val="FFFFFF"/>
                </a:highlight>
                <a:uFill>
                  <a:noFill/>
                </a:uFill>
                <a:hlinkClick r:id="rId3"/>
              </a:rPr>
              <a:t>development</a:t>
            </a:r>
            <a:r>
              <a:rPr lang="tr-TR" sz="1800" b="1">
                <a:highlight>
                  <a:srgbClr val="FFFFFF"/>
                </a:highlight>
              </a:rPr>
              <a:t> </a:t>
            </a:r>
            <a:r>
              <a:rPr lang="tr-TR" sz="1800">
                <a:highlight>
                  <a:srgbClr val="FFFFFF"/>
                </a:highlight>
              </a:rPr>
              <a:t>(Dev) and </a:t>
            </a:r>
            <a:r>
              <a:rPr lang="tr-TR" sz="1800">
                <a:highlight>
                  <a:srgbClr val="FFFFFF"/>
                </a:highlight>
                <a:uFill>
                  <a:noFill/>
                </a:uFill>
                <a:hlinkClick r:id="rId4"/>
              </a:rPr>
              <a:t>IT </a:t>
            </a:r>
            <a:r>
              <a:rPr lang="tr-TR" sz="1800" b="1">
                <a:highlight>
                  <a:srgbClr val="FFFFFF"/>
                </a:highlight>
                <a:uFill>
                  <a:noFill/>
                </a:uFill>
                <a:hlinkClick r:id="rId4"/>
              </a:rPr>
              <a:t>operations</a:t>
            </a:r>
            <a:r>
              <a:rPr lang="tr-TR" sz="1800" b="1">
                <a:highlight>
                  <a:srgbClr val="FFFFFF"/>
                </a:highlight>
              </a:rPr>
              <a:t> </a:t>
            </a:r>
            <a:r>
              <a:rPr lang="tr-TR" sz="1800">
                <a:highlight>
                  <a:srgbClr val="FFFFFF"/>
                </a:highlight>
              </a:rPr>
              <a:t>(Ops). </a:t>
            </a:r>
            <a:endParaRPr sz="1800">
              <a:highlight>
                <a:srgbClr val="FFFFFF"/>
              </a:highlight>
            </a:endParaRPr>
          </a:p>
          <a:p>
            <a:pPr marL="457200" lvl="0" indent="-342900" algn="l" rtl="0">
              <a:lnSpc>
                <a:spcPct val="150000"/>
              </a:lnSpc>
              <a:spcBef>
                <a:spcPts val="0"/>
              </a:spcBef>
              <a:spcAft>
                <a:spcPts val="0"/>
              </a:spcAft>
              <a:buSzPts val="1800"/>
              <a:buChar char="●"/>
            </a:pPr>
            <a:r>
              <a:rPr lang="tr-TR" sz="1800">
                <a:highlight>
                  <a:srgbClr val="FFFFFF"/>
                </a:highlight>
              </a:rPr>
              <a:t>It aims to </a:t>
            </a:r>
            <a:r>
              <a:rPr lang="tr-TR" sz="1800" b="1">
                <a:highlight>
                  <a:srgbClr val="FFFFFF"/>
                </a:highlight>
              </a:rPr>
              <a:t>shorten</a:t>
            </a:r>
            <a:r>
              <a:rPr lang="tr-TR" sz="1800">
                <a:highlight>
                  <a:srgbClr val="FFFFFF"/>
                </a:highlight>
              </a:rPr>
              <a:t> the </a:t>
            </a:r>
            <a:r>
              <a:rPr lang="tr-TR" sz="1800">
                <a:highlight>
                  <a:srgbClr val="FFFFFF"/>
                </a:highlight>
                <a:uFill>
                  <a:noFill/>
                </a:uFill>
                <a:hlinkClick r:id="rId5"/>
              </a:rPr>
              <a:t>systems development life cycle</a:t>
            </a:r>
            <a:r>
              <a:rPr lang="tr-TR" sz="1800">
                <a:highlight>
                  <a:srgbClr val="FFFFFF"/>
                </a:highlight>
              </a:rPr>
              <a:t> and provide </a:t>
            </a:r>
            <a:r>
              <a:rPr lang="tr-TR" sz="1800" b="1">
                <a:highlight>
                  <a:srgbClr val="FFFFFF"/>
                </a:highlight>
                <a:uFill>
                  <a:noFill/>
                </a:uFill>
                <a:hlinkClick r:id="rId6"/>
              </a:rPr>
              <a:t>continuous delivery</a:t>
            </a:r>
            <a:r>
              <a:rPr lang="tr-TR" sz="1800">
                <a:highlight>
                  <a:srgbClr val="FFFFFF"/>
                </a:highlight>
              </a:rPr>
              <a:t> with </a:t>
            </a:r>
            <a:r>
              <a:rPr lang="tr-TR" sz="1800" b="1">
                <a:highlight>
                  <a:srgbClr val="FFFFFF"/>
                </a:highlight>
              </a:rPr>
              <a:t>high </a:t>
            </a:r>
            <a:r>
              <a:rPr lang="tr-TR" sz="1800" b="1">
                <a:highlight>
                  <a:srgbClr val="FFFFFF"/>
                </a:highlight>
                <a:uFill>
                  <a:noFill/>
                </a:uFill>
                <a:hlinkClick r:id="rId7"/>
              </a:rPr>
              <a:t>software quality</a:t>
            </a:r>
            <a:r>
              <a:rPr lang="tr-TR" sz="1800" b="1">
                <a:highlight>
                  <a:srgbClr val="FFFFFF"/>
                </a:highlight>
              </a:rPr>
              <a:t>.</a:t>
            </a:r>
            <a:endParaRPr sz="1800">
              <a:highlight>
                <a:srgbClr val="FFFFFF"/>
              </a:highlight>
            </a:endParaRPr>
          </a:p>
          <a:p>
            <a:pPr marL="457200" lvl="0" indent="-342900" algn="l" rtl="0">
              <a:lnSpc>
                <a:spcPct val="150000"/>
              </a:lnSpc>
              <a:spcBef>
                <a:spcPts val="0"/>
              </a:spcBef>
              <a:spcAft>
                <a:spcPts val="0"/>
              </a:spcAft>
              <a:buSzPts val="1800"/>
              <a:buChar char="●"/>
            </a:pPr>
            <a:r>
              <a:rPr lang="tr-TR" sz="1800">
                <a:highlight>
                  <a:srgbClr val="FFFFFF"/>
                </a:highlight>
              </a:rPr>
              <a:t>DevOps is complementary with </a:t>
            </a:r>
            <a:r>
              <a:rPr lang="tr-TR" sz="1800">
                <a:highlight>
                  <a:srgbClr val="FFFFFF"/>
                </a:highlight>
                <a:uFill>
                  <a:noFill/>
                </a:uFill>
                <a:hlinkClick r:id="rId8"/>
              </a:rPr>
              <a:t>Agile software development</a:t>
            </a:r>
            <a:r>
              <a:rPr lang="tr-TR" sz="1800">
                <a:highlight>
                  <a:srgbClr val="FFFFFF"/>
                </a:highlight>
              </a:rPr>
              <a:t>; several DevOps aspects came from the Agile methodology.</a:t>
            </a:r>
            <a:endParaRPr sz="1800">
              <a:highlight>
                <a:srgbClr val="FFFFFF"/>
              </a:highlight>
            </a:endParaRPr>
          </a:p>
          <a:p>
            <a:pPr marL="457200" lvl="0" indent="-342900" algn="l" rtl="0">
              <a:lnSpc>
                <a:spcPct val="150000"/>
              </a:lnSpc>
              <a:spcBef>
                <a:spcPts val="0"/>
              </a:spcBef>
              <a:spcAft>
                <a:spcPts val="0"/>
              </a:spcAft>
              <a:buSzPts val="1800"/>
              <a:buChar char="●"/>
            </a:pPr>
            <a:r>
              <a:rPr lang="tr-TR" sz="1800">
                <a:highlight>
                  <a:srgbClr val="FFFFFF"/>
                </a:highlight>
              </a:rPr>
              <a:t>DevOps addressed the </a:t>
            </a:r>
            <a:r>
              <a:rPr lang="tr-TR" sz="1800" b="1">
                <a:highlight>
                  <a:srgbClr val="FFFFFF"/>
                </a:highlight>
              </a:rPr>
              <a:t>gap</a:t>
            </a:r>
            <a:r>
              <a:rPr lang="tr-TR" sz="1800">
                <a:highlight>
                  <a:srgbClr val="FFFFFF"/>
                </a:highlight>
              </a:rPr>
              <a:t> between Developers and Operations.</a:t>
            </a:r>
            <a:endParaRPr sz="1800">
              <a:highlight>
                <a:srgbClr val="FFFFFF"/>
              </a:highlight>
            </a:endParaRPr>
          </a:p>
        </p:txBody>
      </p:sp>
      <p:pic>
        <p:nvPicPr>
          <p:cNvPr id="481" name="Google Shape;481;p30"/>
          <p:cNvPicPr preferRelativeResize="0"/>
          <p:nvPr/>
        </p:nvPicPr>
        <p:blipFill>
          <a:blip r:embed="rId9">
            <a:alphaModFix/>
          </a:blip>
          <a:stretch>
            <a:fillRect/>
          </a:stretch>
        </p:blipFill>
        <p:spPr>
          <a:xfrm>
            <a:off x="6778250" y="3992850"/>
            <a:ext cx="1508150" cy="1007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31"/>
          <p:cNvSpPr txBox="1"/>
          <p:nvPr/>
        </p:nvSpPr>
        <p:spPr>
          <a:xfrm>
            <a:off x="223600" y="1439325"/>
            <a:ext cx="4285500" cy="3370800"/>
          </a:xfrm>
          <a:prstGeom prst="rect">
            <a:avLst/>
          </a:prstGeom>
          <a:noFill/>
          <a:ln>
            <a:noFill/>
          </a:ln>
        </p:spPr>
        <p:txBody>
          <a:bodyPr spcFirstLastPara="1" wrap="square" lIns="91425" tIns="91425" rIns="91425" bIns="91425" anchor="t" anchorCtr="0">
            <a:spAutoFit/>
          </a:bodyPr>
          <a:lstStyle/>
          <a:p>
            <a:pPr marL="457200" lvl="0" indent="-342900" algn="l" rtl="0">
              <a:lnSpc>
                <a:spcPct val="150000"/>
              </a:lnSpc>
              <a:spcBef>
                <a:spcPts val="0"/>
              </a:spcBef>
              <a:spcAft>
                <a:spcPts val="0"/>
              </a:spcAft>
              <a:buSzPts val="1800"/>
              <a:buChar char="●"/>
            </a:pPr>
            <a:r>
              <a:rPr lang="tr-TR" sz="1800">
                <a:highlight>
                  <a:srgbClr val="FFFFFF"/>
                </a:highlight>
              </a:rPr>
              <a:t>Create new features and functionality in “dev” environment  </a:t>
            </a:r>
            <a:endParaRPr sz="1800">
              <a:highlight>
                <a:srgbClr val="FFFFFF"/>
              </a:highlight>
            </a:endParaRPr>
          </a:p>
          <a:p>
            <a:pPr marL="457200" lvl="0" indent="-342900" algn="l" rtl="0">
              <a:lnSpc>
                <a:spcPct val="150000"/>
              </a:lnSpc>
              <a:spcBef>
                <a:spcPts val="0"/>
              </a:spcBef>
              <a:spcAft>
                <a:spcPts val="0"/>
              </a:spcAft>
              <a:buSzPts val="1800"/>
              <a:buChar char="●"/>
            </a:pPr>
            <a:r>
              <a:rPr lang="tr-TR" sz="1800">
                <a:highlight>
                  <a:srgbClr val="FFFFFF"/>
                </a:highlight>
              </a:rPr>
              <a:t>Occasionally deliver new product to operators, along with instructions </a:t>
            </a:r>
            <a:endParaRPr sz="1800">
              <a:highlight>
                <a:srgbClr val="FFFFFF"/>
              </a:highlight>
            </a:endParaRPr>
          </a:p>
          <a:p>
            <a:pPr marL="457200" lvl="0" indent="-342900" algn="l" rtl="0">
              <a:lnSpc>
                <a:spcPct val="150000"/>
              </a:lnSpc>
              <a:spcBef>
                <a:spcPts val="0"/>
              </a:spcBef>
              <a:spcAft>
                <a:spcPts val="0"/>
              </a:spcAft>
              <a:buSzPts val="1800"/>
              <a:buChar char="●"/>
            </a:pPr>
            <a:r>
              <a:rPr lang="tr-TR" sz="1800">
                <a:highlight>
                  <a:srgbClr val="FFFFFF"/>
                </a:highlight>
              </a:rPr>
              <a:t>May incorporate feedback from operators in future deliveries  </a:t>
            </a:r>
            <a:endParaRPr sz="1800">
              <a:highlight>
                <a:srgbClr val="FFFFFF"/>
              </a:highlight>
            </a:endParaRPr>
          </a:p>
          <a:p>
            <a:pPr marL="457200" lvl="0" indent="-342900" algn="l" rtl="0">
              <a:lnSpc>
                <a:spcPct val="150000"/>
              </a:lnSpc>
              <a:spcBef>
                <a:spcPts val="0"/>
              </a:spcBef>
              <a:spcAft>
                <a:spcPts val="0"/>
              </a:spcAft>
              <a:buSzPts val="1800"/>
              <a:buChar char="●"/>
            </a:pPr>
            <a:r>
              <a:rPr lang="tr-TR" sz="1800">
                <a:highlight>
                  <a:srgbClr val="FFFFFF"/>
                </a:highlight>
              </a:rPr>
              <a:t>Rewarded for delivering new features</a:t>
            </a:r>
            <a:endParaRPr sz="1800">
              <a:latin typeface="Barlow Light"/>
              <a:ea typeface="Barlow Light"/>
              <a:cs typeface="Barlow Light"/>
              <a:sym typeface="Barlow Light"/>
            </a:endParaRPr>
          </a:p>
        </p:txBody>
      </p:sp>
      <p:pic>
        <p:nvPicPr>
          <p:cNvPr id="487" name="Google Shape;487;p31"/>
          <p:cNvPicPr preferRelativeResize="0"/>
          <p:nvPr/>
        </p:nvPicPr>
        <p:blipFill rotWithShape="1">
          <a:blip r:embed="rId3">
            <a:alphaModFix/>
          </a:blip>
          <a:srcRect l="30718" r="31975"/>
          <a:stretch/>
        </p:blipFill>
        <p:spPr>
          <a:xfrm>
            <a:off x="1721025" y="4325850"/>
            <a:ext cx="571575" cy="766050"/>
          </a:xfrm>
          <a:prstGeom prst="rect">
            <a:avLst/>
          </a:prstGeom>
          <a:noFill/>
          <a:ln>
            <a:noFill/>
          </a:ln>
        </p:spPr>
      </p:pic>
      <p:sp>
        <p:nvSpPr>
          <p:cNvPr id="488" name="Google Shape;488;p31"/>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11</a:t>
            </a:fld>
            <a:endParaRPr/>
          </a:p>
        </p:txBody>
      </p:sp>
      <p:sp>
        <p:nvSpPr>
          <p:cNvPr id="489" name="Google Shape;489;p31"/>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What is DevOps</a:t>
            </a:r>
            <a:endParaRPr>
              <a:solidFill>
                <a:srgbClr val="3F98CC"/>
              </a:solidFill>
            </a:endParaRPr>
          </a:p>
        </p:txBody>
      </p:sp>
      <p:sp>
        <p:nvSpPr>
          <p:cNvPr id="490" name="Google Shape;490;p31"/>
          <p:cNvSpPr txBox="1"/>
          <p:nvPr/>
        </p:nvSpPr>
        <p:spPr>
          <a:xfrm>
            <a:off x="457200" y="685800"/>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TR" sz="2000" b="1">
                <a:solidFill>
                  <a:srgbClr val="B45F06"/>
                </a:solidFill>
                <a:latin typeface="Barlow"/>
                <a:ea typeface="Barlow"/>
                <a:cs typeface="Barlow"/>
                <a:sym typeface="Barlow"/>
              </a:rPr>
              <a:t>Traditional Development</a:t>
            </a:r>
            <a:endParaRPr sz="2000" b="1">
              <a:solidFill>
                <a:srgbClr val="B45F06"/>
              </a:solidFill>
              <a:latin typeface="Barlow"/>
              <a:ea typeface="Barlow"/>
              <a:cs typeface="Barlow"/>
              <a:sym typeface="Barlow"/>
            </a:endParaRPr>
          </a:p>
        </p:txBody>
      </p:sp>
      <p:pic>
        <p:nvPicPr>
          <p:cNvPr id="491" name="Google Shape;491;p31"/>
          <p:cNvPicPr preferRelativeResize="0"/>
          <p:nvPr/>
        </p:nvPicPr>
        <p:blipFill>
          <a:blip r:embed="rId4">
            <a:alphaModFix/>
          </a:blip>
          <a:stretch>
            <a:fillRect/>
          </a:stretch>
        </p:blipFill>
        <p:spPr>
          <a:xfrm>
            <a:off x="4585300" y="1105000"/>
            <a:ext cx="4482499" cy="3297046"/>
          </a:xfrm>
          <a:prstGeom prst="rect">
            <a:avLst/>
          </a:prstGeom>
          <a:noFill/>
          <a:ln>
            <a:noFill/>
          </a:ln>
        </p:spPr>
      </p:pic>
      <p:sp>
        <p:nvSpPr>
          <p:cNvPr id="492" name="Google Shape;492;p31"/>
          <p:cNvSpPr txBox="1"/>
          <p:nvPr/>
        </p:nvSpPr>
        <p:spPr>
          <a:xfrm>
            <a:off x="457200" y="1114025"/>
            <a:ext cx="2221500" cy="484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TR" sz="1950" b="1">
                <a:highlight>
                  <a:srgbClr val="FFFFFF"/>
                </a:highlight>
              </a:rPr>
              <a:t>The Inventors;</a:t>
            </a:r>
            <a:endParaRPr sz="1950" b="1">
              <a:highlight>
                <a:srgbClr val="FFFFFF"/>
              </a:highlight>
            </a:endParaRPr>
          </a:p>
        </p:txBody>
      </p:sp>
      <p:sp>
        <p:nvSpPr>
          <p:cNvPr id="493" name="Google Shape;493;p31"/>
          <p:cNvSpPr txBox="1"/>
          <p:nvPr/>
        </p:nvSpPr>
        <p:spPr>
          <a:xfrm>
            <a:off x="2292600" y="4450050"/>
            <a:ext cx="6888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TR" sz="1800" b="1">
                <a:solidFill>
                  <a:srgbClr val="38761D"/>
                </a:solidFill>
                <a:highlight>
                  <a:srgbClr val="FFFFFF"/>
                </a:highlight>
              </a:rPr>
              <a:t>“The inventors are responsible for changing the system”</a:t>
            </a:r>
            <a:endParaRPr sz="1800" b="1">
              <a:solidFill>
                <a:srgbClr val="38761D"/>
              </a:solidFill>
              <a:highlight>
                <a:srgbClr val="FFFFFF"/>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32"/>
          <p:cNvSpPr txBox="1"/>
          <p:nvPr/>
        </p:nvSpPr>
        <p:spPr>
          <a:xfrm>
            <a:off x="4315650" y="1286925"/>
            <a:ext cx="4689300" cy="2955300"/>
          </a:xfrm>
          <a:prstGeom prst="rect">
            <a:avLst/>
          </a:prstGeom>
          <a:noFill/>
          <a:ln>
            <a:noFill/>
          </a:ln>
        </p:spPr>
        <p:txBody>
          <a:bodyPr spcFirstLastPara="1" wrap="square" lIns="91425" tIns="91425" rIns="91425" bIns="91425" anchor="t" anchorCtr="0">
            <a:spAutoFit/>
          </a:bodyPr>
          <a:lstStyle/>
          <a:p>
            <a:pPr marL="457200" lvl="0" indent="-342900" algn="l" rtl="0">
              <a:lnSpc>
                <a:spcPct val="150000"/>
              </a:lnSpc>
              <a:spcBef>
                <a:spcPts val="0"/>
              </a:spcBef>
              <a:spcAft>
                <a:spcPts val="0"/>
              </a:spcAft>
              <a:buSzPts val="1800"/>
              <a:buChar char="●"/>
            </a:pPr>
            <a:r>
              <a:rPr lang="tr-TR" sz="1800">
                <a:highlight>
                  <a:srgbClr val="FFFFFF"/>
                </a:highlight>
              </a:rPr>
              <a:t>Receive new product from developers to be installed and operated  </a:t>
            </a:r>
            <a:endParaRPr sz="1000">
              <a:highlight>
                <a:srgbClr val="FFFFFF"/>
              </a:highlight>
            </a:endParaRPr>
          </a:p>
          <a:p>
            <a:pPr marL="457200" lvl="0" indent="-342900" algn="l" rtl="0">
              <a:lnSpc>
                <a:spcPct val="150000"/>
              </a:lnSpc>
              <a:spcBef>
                <a:spcPts val="0"/>
              </a:spcBef>
              <a:spcAft>
                <a:spcPts val="0"/>
              </a:spcAft>
              <a:buSzPts val="1800"/>
              <a:buChar char="●"/>
            </a:pPr>
            <a:r>
              <a:rPr lang="tr-TR" sz="1800">
                <a:highlight>
                  <a:srgbClr val="FFFFFF"/>
                </a:highlight>
              </a:rPr>
              <a:t>Expected to keep production systems up and running</a:t>
            </a:r>
            <a:r>
              <a:rPr lang="tr-TR" sz="1000">
                <a:highlight>
                  <a:srgbClr val="FFFFFF"/>
                </a:highlight>
              </a:rPr>
              <a:t> </a:t>
            </a:r>
            <a:endParaRPr sz="1000">
              <a:highlight>
                <a:srgbClr val="FFFFFF"/>
              </a:highlight>
            </a:endParaRPr>
          </a:p>
          <a:p>
            <a:pPr marL="457200" lvl="0" indent="-342900" algn="l" rtl="0">
              <a:lnSpc>
                <a:spcPct val="150000"/>
              </a:lnSpc>
              <a:spcBef>
                <a:spcPts val="0"/>
              </a:spcBef>
              <a:spcAft>
                <a:spcPts val="0"/>
              </a:spcAft>
              <a:buSzPts val="1800"/>
              <a:buChar char="●"/>
            </a:pPr>
            <a:r>
              <a:rPr lang="tr-TR" sz="1800">
                <a:highlight>
                  <a:srgbClr val="FFFFFF"/>
                </a:highlight>
              </a:rPr>
              <a:t>May provide feedback to the inventors for future consideration</a:t>
            </a:r>
            <a:r>
              <a:rPr lang="tr-TR" sz="1000">
                <a:highlight>
                  <a:srgbClr val="FFFFFF"/>
                </a:highlight>
              </a:rPr>
              <a:t>  </a:t>
            </a:r>
            <a:endParaRPr sz="1000">
              <a:highlight>
                <a:srgbClr val="FFFFFF"/>
              </a:highlight>
            </a:endParaRPr>
          </a:p>
          <a:p>
            <a:pPr marL="457200" lvl="0" indent="-342900" algn="l" rtl="0">
              <a:lnSpc>
                <a:spcPct val="150000"/>
              </a:lnSpc>
              <a:spcBef>
                <a:spcPts val="0"/>
              </a:spcBef>
              <a:spcAft>
                <a:spcPts val="0"/>
              </a:spcAft>
              <a:buSzPts val="1800"/>
              <a:buChar char="●"/>
            </a:pPr>
            <a:r>
              <a:rPr lang="tr-TR" sz="1800">
                <a:highlight>
                  <a:srgbClr val="FFFFFF"/>
                </a:highlight>
              </a:rPr>
              <a:t>Penalized for downtime</a:t>
            </a:r>
            <a:endParaRPr sz="1800">
              <a:latin typeface="Barlow Light"/>
              <a:ea typeface="Barlow Light"/>
              <a:cs typeface="Barlow Light"/>
              <a:sym typeface="Barlow Light"/>
            </a:endParaRPr>
          </a:p>
        </p:txBody>
      </p:sp>
      <p:sp>
        <p:nvSpPr>
          <p:cNvPr id="499" name="Google Shape;499;p32"/>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12</a:t>
            </a:fld>
            <a:endParaRPr/>
          </a:p>
        </p:txBody>
      </p:sp>
      <p:sp>
        <p:nvSpPr>
          <p:cNvPr id="500" name="Google Shape;500;p32"/>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What is DevOps</a:t>
            </a:r>
            <a:endParaRPr>
              <a:solidFill>
                <a:srgbClr val="3F98CC"/>
              </a:solidFill>
            </a:endParaRPr>
          </a:p>
        </p:txBody>
      </p:sp>
      <p:sp>
        <p:nvSpPr>
          <p:cNvPr id="501" name="Google Shape;501;p32"/>
          <p:cNvSpPr txBox="1"/>
          <p:nvPr/>
        </p:nvSpPr>
        <p:spPr>
          <a:xfrm>
            <a:off x="4394200" y="918900"/>
            <a:ext cx="2221500" cy="484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TR" sz="1950" b="1">
                <a:highlight>
                  <a:srgbClr val="FFFFFF"/>
                </a:highlight>
              </a:rPr>
              <a:t>The Mechanics;</a:t>
            </a:r>
            <a:endParaRPr sz="1950" b="1">
              <a:highlight>
                <a:srgbClr val="FFFFFF"/>
              </a:highlight>
            </a:endParaRPr>
          </a:p>
        </p:txBody>
      </p:sp>
      <p:sp>
        <p:nvSpPr>
          <p:cNvPr id="502" name="Google Shape;502;p32"/>
          <p:cNvSpPr txBox="1"/>
          <p:nvPr/>
        </p:nvSpPr>
        <p:spPr>
          <a:xfrm>
            <a:off x="1118375" y="4450050"/>
            <a:ext cx="7825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TR" sz="1800" b="1">
                <a:solidFill>
                  <a:srgbClr val="38761D"/>
                </a:solidFill>
                <a:highlight>
                  <a:srgbClr val="FFFFFF"/>
                </a:highlight>
              </a:rPr>
              <a:t>“The mechanics are responsible for keeping the system in operation”</a:t>
            </a:r>
            <a:endParaRPr sz="1800" b="1">
              <a:solidFill>
                <a:srgbClr val="38761D"/>
              </a:solidFill>
              <a:highlight>
                <a:srgbClr val="FFFFFF"/>
              </a:highlight>
            </a:endParaRPr>
          </a:p>
        </p:txBody>
      </p:sp>
      <p:pic>
        <p:nvPicPr>
          <p:cNvPr id="503" name="Google Shape;503;p32"/>
          <p:cNvPicPr preferRelativeResize="0"/>
          <p:nvPr/>
        </p:nvPicPr>
        <p:blipFill>
          <a:blip r:embed="rId3">
            <a:alphaModFix/>
          </a:blip>
          <a:stretch>
            <a:fillRect/>
          </a:stretch>
        </p:blipFill>
        <p:spPr>
          <a:xfrm>
            <a:off x="584975" y="1083225"/>
            <a:ext cx="3117026" cy="3297899"/>
          </a:xfrm>
          <a:prstGeom prst="rect">
            <a:avLst/>
          </a:prstGeom>
          <a:noFill/>
          <a:ln>
            <a:noFill/>
          </a:ln>
        </p:spPr>
      </p:pic>
      <p:sp>
        <p:nvSpPr>
          <p:cNvPr id="504" name="Google Shape;504;p32"/>
          <p:cNvSpPr txBox="1"/>
          <p:nvPr/>
        </p:nvSpPr>
        <p:spPr>
          <a:xfrm>
            <a:off x="457200" y="685800"/>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TR" sz="2000" b="1">
                <a:solidFill>
                  <a:srgbClr val="B45F06"/>
                </a:solidFill>
                <a:latin typeface="Barlow"/>
                <a:ea typeface="Barlow"/>
                <a:cs typeface="Barlow"/>
                <a:sym typeface="Barlow"/>
              </a:rPr>
              <a:t>Traditional Operations</a:t>
            </a:r>
            <a:endParaRPr sz="2000" b="1">
              <a:solidFill>
                <a:srgbClr val="B45F06"/>
              </a:solidFill>
              <a:latin typeface="Barlow"/>
              <a:ea typeface="Barlow"/>
              <a:cs typeface="Barlow"/>
              <a:sym typeface="Barlow"/>
            </a:endParaRPr>
          </a:p>
        </p:txBody>
      </p:sp>
      <p:pic>
        <p:nvPicPr>
          <p:cNvPr id="505" name="Google Shape;505;p32"/>
          <p:cNvPicPr preferRelativeResize="0"/>
          <p:nvPr/>
        </p:nvPicPr>
        <p:blipFill>
          <a:blip r:embed="rId4">
            <a:alphaModFix/>
          </a:blip>
          <a:stretch>
            <a:fillRect/>
          </a:stretch>
        </p:blipFill>
        <p:spPr>
          <a:xfrm>
            <a:off x="7666550" y="3431175"/>
            <a:ext cx="626400" cy="626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33"/>
          <p:cNvSpPr txBox="1">
            <a:spLocks noGrp="1"/>
          </p:cNvSpPr>
          <p:nvPr>
            <p:ph type="sldNum" idx="12"/>
          </p:nvPr>
        </p:nvSpPr>
        <p:spPr>
          <a:xfrm>
            <a:off x="8223323" y="44009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13</a:t>
            </a:fld>
            <a:endParaRPr/>
          </a:p>
        </p:txBody>
      </p:sp>
      <p:sp>
        <p:nvSpPr>
          <p:cNvPr id="511" name="Google Shape;511;p33"/>
          <p:cNvSpPr txBox="1">
            <a:spLocks noGrp="1"/>
          </p:cNvSpPr>
          <p:nvPr>
            <p:ph type="title"/>
          </p:nvPr>
        </p:nvSpPr>
        <p:spPr>
          <a:xfrm>
            <a:off x="489250" y="197575"/>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What is DevOps</a:t>
            </a:r>
            <a:endParaRPr>
              <a:solidFill>
                <a:srgbClr val="3F98CC"/>
              </a:solidFill>
            </a:endParaRPr>
          </a:p>
        </p:txBody>
      </p:sp>
      <p:sp>
        <p:nvSpPr>
          <p:cNvPr id="512" name="Google Shape;512;p33"/>
          <p:cNvSpPr txBox="1"/>
          <p:nvPr/>
        </p:nvSpPr>
        <p:spPr>
          <a:xfrm>
            <a:off x="4618250" y="2594850"/>
            <a:ext cx="3659100" cy="2124000"/>
          </a:xfrm>
          <a:prstGeom prst="rect">
            <a:avLst/>
          </a:prstGeom>
          <a:noFill/>
          <a:ln>
            <a:noFill/>
          </a:ln>
        </p:spPr>
        <p:txBody>
          <a:bodyPr spcFirstLastPara="1" wrap="square" lIns="91425" tIns="91425" rIns="91425" bIns="91425" anchor="t" anchorCtr="0">
            <a:spAutoFit/>
          </a:bodyPr>
          <a:lstStyle/>
          <a:p>
            <a:pPr marL="457200" lvl="0" indent="-342900" algn="l" rtl="0">
              <a:lnSpc>
                <a:spcPct val="150000"/>
              </a:lnSpc>
              <a:spcBef>
                <a:spcPts val="0"/>
              </a:spcBef>
              <a:spcAft>
                <a:spcPts val="0"/>
              </a:spcAft>
              <a:buSzPts val="1800"/>
              <a:buChar char="●"/>
            </a:pPr>
            <a:r>
              <a:rPr lang="tr-TR" sz="1800">
                <a:highlight>
                  <a:srgbClr val="FFFFFF"/>
                </a:highlight>
              </a:rPr>
              <a:t>System Administrators</a:t>
            </a:r>
            <a:endParaRPr sz="1800">
              <a:highlight>
                <a:srgbClr val="FFFFFF"/>
              </a:highlight>
            </a:endParaRPr>
          </a:p>
          <a:p>
            <a:pPr marL="457200" lvl="0" indent="-342900" algn="l" rtl="0">
              <a:lnSpc>
                <a:spcPct val="150000"/>
              </a:lnSpc>
              <a:spcBef>
                <a:spcPts val="0"/>
              </a:spcBef>
              <a:spcAft>
                <a:spcPts val="0"/>
              </a:spcAft>
              <a:buSzPts val="1800"/>
              <a:buChar char="●"/>
            </a:pPr>
            <a:r>
              <a:rPr lang="tr-TR" sz="1800">
                <a:highlight>
                  <a:srgbClr val="FFFFFF"/>
                </a:highlight>
              </a:rPr>
              <a:t>Database </a:t>
            </a:r>
            <a:r>
              <a:rPr lang="tr-TR" sz="1800">
                <a:highlight>
                  <a:schemeClr val="lt1"/>
                </a:highlight>
              </a:rPr>
              <a:t>Administrators</a:t>
            </a:r>
            <a:endParaRPr sz="1800">
              <a:highlight>
                <a:schemeClr val="lt1"/>
              </a:highlight>
            </a:endParaRPr>
          </a:p>
          <a:p>
            <a:pPr marL="457200" lvl="0" indent="-342900" algn="l" rtl="0">
              <a:lnSpc>
                <a:spcPct val="150000"/>
              </a:lnSpc>
              <a:spcBef>
                <a:spcPts val="0"/>
              </a:spcBef>
              <a:spcAft>
                <a:spcPts val="0"/>
              </a:spcAft>
              <a:buSzPts val="1800"/>
              <a:buChar char="●"/>
            </a:pPr>
            <a:r>
              <a:rPr lang="tr-TR" sz="1800">
                <a:highlight>
                  <a:srgbClr val="FFFFFF"/>
                </a:highlight>
              </a:rPr>
              <a:t>Release Engineers</a:t>
            </a:r>
            <a:endParaRPr sz="1800">
              <a:highlight>
                <a:srgbClr val="FFFFFF"/>
              </a:highlight>
            </a:endParaRPr>
          </a:p>
          <a:p>
            <a:pPr marL="457200" lvl="0" indent="-342900" algn="l" rtl="0">
              <a:lnSpc>
                <a:spcPct val="150000"/>
              </a:lnSpc>
              <a:spcBef>
                <a:spcPts val="0"/>
              </a:spcBef>
              <a:spcAft>
                <a:spcPts val="0"/>
              </a:spcAft>
              <a:buSzPts val="1800"/>
              <a:buChar char="●"/>
            </a:pPr>
            <a:r>
              <a:rPr lang="tr-TR" sz="1800">
                <a:highlight>
                  <a:srgbClr val="FFFFFF"/>
                </a:highlight>
              </a:rPr>
              <a:t>Network Engineers </a:t>
            </a:r>
            <a:endParaRPr sz="1800">
              <a:highlight>
                <a:srgbClr val="FFFFFF"/>
              </a:highlight>
            </a:endParaRPr>
          </a:p>
          <a:p>
            <a:pPr marL="457200" lvl="0" indent="-342900" algn="l" rtl="0">
              <a:lnSpc>
                <a:spcPct val="150000"/>
              </a:lnSpc>
              <a:spcBef>
                <a:spcPts val="0"/>
              </a:spcBef>
              <a:spcAft>
                <a:spcPts val="0"/>
              </a:spcAft>
              <a:buSzPts val="1800"/>
              <a:buChar char="●"/>
            </a:pPr>
            <a:r>
              <a:rPr lang="tr-TR" sz="1800">
                <a:highlight>
                  <a:srgbClr val="FFFFFF"/>
                </a:highlight>
              </a:rPr>
              <a:t>Security Professionals, etc</a:t>
            </a:r>
            <a:endParaRPr sz="1800">
              <a:highlight>
                <a:srgbClr val="FFFFFF"/>
              </a:highlight>
            </a:endParaRPr>
          </a:p>
        </p:txBody>
      </p:sp>
      <p:sp>
        <p:nvSpPr>
          <p:cNvPr id="513" name="Google Shape;513;p33"/>
          <p:cNvSpPr txBox="1"/>
          <p:nvPr/>
        </p:nvSpPr>
        <p:spPr>
          <a:xfrm>
            <a:off x="746000" y="2594850"/>
            <a:ext cx="4002900" cy="1708500"/>
          </a:xfrm>
          <a:prstGeom prst="rect">
            <a:avLst/>
          </a:prstGeom>
          <a:noFill/>
          <a:ln>
            <a:noFill/>
          </a:ln>
        </p:spPr>
        <p:txBody>
          <a:bodyPr spcFirstLastPara="1" wrap="square" lIns="91425" tIns="91425" rIns="91425" bIns="91425" anchor="t" anchorCtr="0">
            <a:spAutoFit/>
          </a:bodyPr>
          <a:lstStyle/>
          <a:p>
            <a:pPr marL="457200" lvl="0" indent="-342900" algn="l" rtl="0">
              <a:lnSpc>
                <a:spcPct val="150000"/>
              </a:lnSpc>
              <a:spcBef>
                <a:spcPts val="0"/>
              </a:spcBef>
              <a:spcAft>
                <a:spcPts val="0"/>
              </a:spcAft>
              <a:buSzPts val="1800"/>
              <a:buChar char="●"/>
            </a:pPr>
            <a:r>
              <a:rPr lang="tr-TR" sz="1800">
                <a:highlight>
                  <a:srgbClr val="FFFFFF"/>
                </a:highlight>
              </a:rPr>
              <a:t>Project Manager</a:t>
            </a:r>
            <a:endParaRPr sz="1800">
              <a:highlight>
                <a:srgbClr val="FFFFFF"/>
              </a:highlight>
            </a:endParaRPr>
          </a:p>
          <a:p>
            <a:pPr marL="457200" lvl="0" indent="-342900" algn="l" rtl="0">
              <a:lnSpc>
                <a:spcPct val="150000"/>
              </a:lnSpc>
              <a:spcBef>
                <a:spcPts val="0"/>
              </a:spcBef>
              <a:spcAft>
                <a:spcPts val="0"/>
              </a:spcAft>
              <a:buSzPts val="1800"/>
              <a:buChar char="●"/>
            </a:pPr>
            <a:r>
              <a:rPr lang="tr-TR" sz="1800">
                <a:highlight>
                  <a:srgbClr val="FFFFFF"/>
                </a:highlight>
              </a:rPr>
              <a:t>Software Architects</a:t>
            </a:r>
            <a:endParaRPr sz="1800">
              <a:highlight>
                <a:srgbClr val="FFFFFF"/>
              </a:highlight>
            </a:endParaRPr>
          </a:p>
          <a:p>
            <a:pPr marL="457200" lvl="0" indent="-342900" algn="l" rtl="0">
              <a:lnSpc>
                <a:spcPct val="150000"/>
              </a:lnSpc>
              <a:spcBef>
                <a:spcPts val="0"/>
              </a:spcBef>
              <a:spcAft>
                <a:spcPts val="0"/>
              </a:spcAft>
              <a:buSzPts val="1800"/>
              <a:buChar char="●"/>
            </a:pPr>
            <a:r>
              <a:rPr lang="tr-TR" sz="1800">
                <a:highlight>
                  <a:srgbClr val="FFFFFF"/>
                </a:highlight>
              </a:rPr>
              <a:t>Developers</a:t>
            </a:r>
            <a:endParaRPr sz="1800">
              <a:highlight>
                <a:srgbClr val="FFFFFF"/>
              </a:highlight>
            </a:endParaRPr>
          </a:p>
          <a:p>
            <a:pPr marL="457200" lvl="0" indent="-342900" algn="l" rtl="0">
              <a:lnSpc>
                <a:spcPct val="150000"/>
              </a:lnSpc>
              <a:spcBef>
                <a:spcPts val="0"/>
              </a:spcBef>
              <a:spcAft>
                <a:spcPts val="0"/>
              </a:spcAft>
              <a:buSzPts val="1800"/>
              <a:buChar char="●"/>
            </a:pPr>
            <a:r>
              <a:rPr lang="tr-TR" sz="1800">
                <a:highlight>
                  <a:srgbClr val="FFFFFF"/>
                </a:highlight>
              </a:rPr>
              <a:t>Testers/QA, etc.</a:t>
            </a:r>
            <a:endParaRPr sz="1800" b="1">
              <a:solidFill>
                <a:srgbClr val="333333"/>
              </a:solidFill>
              <a:highlight>
                <a:srgbClr val="FFFFFF"/>
              </a:highlight>
              <a:latin typeface="Georgia"/>
              <a:ea typeface="Georgia"/>
              <a:cs typeface="Georgia"/>
              <a:sym typeface="Georgia"/>
            </a:endParaRPr>
          </a:p>
        </p:txBody>
      </p:sp>
      <p:grpSp>
        <p:nvGrpSpPr>
          <p:cNvPr id="514" name="Google Shape;514;p33"/>
          <p:cNvGrpSpPr/>
          <p:nvPr/>
        </p:nvGrpSpPr>
        <p:grpSpPr>
          <a:xfrm>
            <a:off x="794050" y="1048400"/>
            <a:ext cx="3041944" cy="1176151"/>
            <a:chOff x="489250" y="1581800"/>
            <a:chExt cx="3041944" cy="1176151"/>
          </a:xfrm>
        </p:grpSpPr>
        <p:pic>
          <p:nvPicPr>
            <p:cNvPr id="515" name="Google Shape;515;p33"/>
            <p:cNvPicPr preferRelativeResize="0"/>
            <p:nvPr/>
          </p:nvPicPr>
          <p:blipFill rotWithShape="1">
            <a:blip r:embed="rId3">
              <a:alphaModFix/>
            </a:blip>
            <a:srcRect l="33680" r="48588" b="78292"/>
            <a:stretch/>
          </p:blipFill>
          <p:spPr>
            <a:xfrm>
              <a:off x="2633052" y="1639476"/>
              <a:ext cx="898142" cy="1060804"/>
            </a:xfrm>
            <a:prstGeom prst="rect">
              <a:avLst/>
            </a:prstGeom>
            <a:noFill/>
            <a:ln>
              <a:noFill/>
            </a:ln>
          </p:spPr>
        </p:pic>
        <p:pic>
          <p:nvPicPr>
            <p:cNvPr id="516" name="Google Shape;516;p33"/>
            <p:cNvPicPr preferRelativeResize="0"/>
            <p:nvPr/>
          </p:nvPicPr>
          <p:blipFill rotWithShape="1">
            <a:blip r:embed="rId3">
              <a:alphaModFix/>
            </a:blip>
            <a:srcRect l="32793" t="26233" r="48588" b="50424"/>
            <a:stretch/>
          </p:blipFill>
          <p:spPr>
            <a:xfrm>
              <a:off x="489250" y="1581800"/>
              <a:ext cx="943049" cy="1176151"/>
            </a:xfrm>
            <a:prstGeom prst="rect">
              <a:avLst/>
            </a:prstGeom>
            <a:noFill/>
            <a:ln>
              <a:noFill/>
            </a:ln>
          </p:spPr>
        </p:pic>
        <p:pic>
          <p:nvPicPr>
            <p:cNvPr id="517" name="Google Shape;517;p33"/>
            <p:cNvPicPr preferRelativeResize="0"/>
            <p:nvPr/>
          </p:nvPicPr>
          <p:blipFill rotWithShape="1">
            <a:blip r:embed="rId3">
              <a:alphaModFix/>
            </a:blip>
            <a:srcRect l="33384" t="51786" r="47997" b="26037"/>
            <a:stretch/>
          </p:blipFill>
          <p:spPr>
            <a:xfrm>
              <a:off x="1561153" y="1627996"/>
              <a:ext cx="943039" cy="1083753"/>
            </a:xfrm>
            <a:prstGeom prst="rect">
              <a:avLst/>
            </a:prstGeom>
            <a:noFill/>
            <a:ln>
              <a:noFill/>
            </a:ln>
          </p:spPr>
        </p:pic>
      </p:grpSp>
      <p:grpSp>
        <p:nvGrpSpPr>
          <p:cNvPr id="518" name="Google Shape;518;p33"/>
          <p:cNvGrpSpPr/>
          <p:nvPr/>
        </p:nvGrpSpPr>
        <p:grpSpPr>
          <a:xfrm>
            <a:off x="4618256" y="1090937"/>
            <a:ext cx="3059995" cy="1134339"/>
            <a:chOff x="5304056" y="1624337"/>
            <a:chExt cx="3059995" cy="1134339"/>
          </a:xfrm>
        </p:grpSpPr>
        <p:pic>
          <p:nvPicPr>
            <p:cNvPr id="519" name="Google Shape;519;p33"/>
            <p:cNvPicPr preferRelativeResize="0"/>
            <p:nvPr/>
          </p:nvPicPr>
          <p:blipFill rotWithShape="1">
            <a:blip r:embed="rId3">
              <a:alphaModFix/>
            </a:blip>
            <a:srcRect l="1469" t="25887" r="80504" b="51786"/>
            <a:stretch/>
          </p:blipFill>
          <p:spPr>
            <a:xfrm>
              <a:off x="7450938" y="1624337"/>
              <a:ext cx="913113" cy="1091077"/>
            </a:xfrm>
            <a:prstGeom prst="rect">
              <a:avLst/>
            </a:prstGeom>
            <a:noFill/>
            <a:ln>
              <a:noFill/>
            </a:ln>
          </p:spPr>
        </p:pic>
        <p:pic>
          <p:nvPicPr>
            <p:cNvPr id="520" name="Google Shape;520;p33"/>
            <p:cNvPicPr preferRelativeResize="0"/>
            <p:nvPr/>
          </p:nvPicPr>
          <p:blipFill rotWithShape="1">
            <a:blip r:embed="rId3">
              <a:alphaModFix/>
            </a:blip>
            <a:srcRect t="77098" r="80505"/>
            <a:stretch/>
          </p:blipFill>
          <p:spPr>
            <a:xfrm>
              <a:off x="5304056" y="1639483"/>
              <a:ext cx="987483" cy="1119187"/>
            </a:xfrm>
            <a:prstGeom prst="rect">
              <a:avLst/>
            </a:prstGeom>
            <a:noFill/>
            <a:ln>
              <a:noFill/>
            </a:ln>
          </p:spPr>
        </p:pic>
        <p:pic>
          <p:nvPicPr>
            <p:cNvPr id="521" name="Google Shape;521;p33"/>
            <p:cNvPicPr preferRelativeResize="0"/>
            <p:nvPr/>
          </p:nvPicPr>
          <p:blipFill rotWithShape="1">
            <a:blip r:embed="rId3">
              <a:alphaModFix/>
            </a:blip>
            <a:srcRect l="65891" t="618" r="16377" b="77674"/>
            <a:stretch/>
          </p:blipFill>
          <p:spPr>
            <a:xfrm>
              <a:off x="6422178" y="1697872"/>
              <a:ext cx="898142" cy="1060804"/>
            </a:xfrm>
            <a:prstGeom prst="rect">
              <a:avLst/>
            </a:prstGeom>
            <a:noFill/>
            <a:ln>
              <a:noFill/>
            </a:ln>
          </p:spPr>
        </p:pic>
      </p:grpSp>
      <p:sp>
        <p:nvSpPr>
          <p:cNvPr id="522" name="Google Shape;522;p33"/>
          <p:cNvSpPr txBox="1"/>
          <p:nvPr/>
        </p:nvSpPr>
        <p:spPr>
          <a:xfrm>
            <a:off x="1454075" y="2086250"/>
            <a:ext cx="258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TR" b="1">
                <a:solidFill>
                  <a:srgbClr val="980000"/>
                </a:solidFill>
                <a:latin typeface="Barlow"/>
                <a:ea typeface="Barlow"/>
                <a:cs typeface="Barlow"/>
                <a:sym typeface="Barlow"/>
              </a:rPr>
              <a:t>DEVELOPMENT TEAM</a:t>
            </a:r>
            <a:endParaRPr b="1">
              <a:solidFill>
                <a:srgbClr val="980000"/>
              </a:solidFill>
              <a:latin typeface="Barlow"/>
              <a:ea typeface="Barlow"/>
              <a:cs typeface="Barlow"/>
              <a:sym typeface="Barlow"/>
            </a:endParaRPr>
          </a:p>
        </p:txBody>
      </p:sp>
      <p:sp>
        <p:nvSpPr>
          <p:cNvPr id="523" name="Google Shape;523;p33"/>
          <p:cNvSpPr txBox="1"/>
          <p:nvPr/>
        </p:nvSpPr>
        <p:spPr>
          <a:xfrm>
            <a:off x="5277050" y="2072150"/>
            <a:ext cx="258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TR" b="1">
                <a:solidFill>
                  <a:srgbClr val="980000"/>
                </a:solidFill>
                <a:latin typeface="Barlow"/>
                <a:ea typeface="Barlow"/>
                <a:cs typeface="Barlow"/>
                <a:sym typeface="Barlow"/>
              </a:rPr>
              <a:t>OPERATION TEAM</a:t>
            </a:r>
            <a:endParaRPr b="1">
              <a:solidFill>
                <a:srgbClr val="980000"/>
              </a:solidFill>
              <a:latin typeface="Barlow"/>
              <a:ea typeface="Barlow"/>
              <a:cs typeface="Barlow"/>
              <a:sym typeface="Barlow"/>
            </a:endParaRPr>
          </a:p>
        </p:txBody>
      </p:sp>
      <p:sp>
        <p:nvSpPr>
          <p:cNvPr id="524" name="Google Shape;524;p33"/>
          <p:cNvSpPr txBox="1"/>
          <p:nvPr/>
        </p:nvSpPr>
        <p:spPr>
          <a:xfrm>
            <a:off x="489250" y="629225"/>
            <a:ext cx="1783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TR" sz="1800" b="1">
                <a:solidFill>
                  <a:srgbClr val="B45F06"/>
                </a:solidFill>
                <a:latin typeface="Barlow"/>
                <a:ea typeface="Barlow"/>
                <a:cs typeface="Barlow"/>
                <a:sym typeface="Barlow"/>
              </a:rPr>
              <a:t>Roles;</a:t>
            </a:r>
            <a:endParaRPr sz="1800" b="1">
              <a:solidFill>
                <a:srgbClr val="B45F06"/>
              </a:solidFill>
              <a:latin typeface="Barlow"/>
              <a:ea typeface="Barlow"/>
              <a:cs typeface="Barlow"/>
              <a:sym typeface="Barlow"/>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3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14</a:t>
            </a:fld>
            <a:endParaRPr/>
          </a:p>
        </p:txBody>
      </p:sp>
      <p:sp>
        <p:nvSpPr>
          <p:cNvPr id="530" name="Google Shape;530;p34"/>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Medium"/>
                <a:ea typeface="Raleway Medium"/>
                <a:cs typeface="Raleway Medium"/>
                <a:sym typeface="Raleway Medium"/>
              </a:rPr>
              <a:t>What is DevOps </a:t>
            </a:r>
            <a:endParaRPr sz="3000">
              <a:solidFill>
                <a:srgbClr val="3F98CC"/>
              </a:solidFill>
            </a:endParaRPr>
          </a:p>
        </p:txBody>
      </p:sp>
      <p:pic>
        <p:nvPicPr>
          <p:cNvPr id="531" name="Google Shape;531;p34"/>
          <p:cNvPicPr preferRelativeResize="0"/>
          <p:nvPr/>
        </p:nvPicPr>
        <p:blipFill>
          <a:blip r:embed="rId3">
            <a:alphaModFix/>
          </a:blip>
          <a:stretch>
            <a:fillRect/>
          </a:stretch>
        </p:blipFill>
        <p:spPr>
          <a:xfrm>
            <a:off x="1073050" y="1130913"/>
            <a:ext cx="6324600" cy="3343275"/>
          </a:xfrm>
          <a:prstGeom prst="rect">
            <a:avLst/>
          </a:prstGeom>
          <a:noFill/>
          <a:ln>
            <a:noFill/>
          </a:ln>
        </p:spPr>
      </p:pic>
      <p:sp>
        <p:nvSpPr>
          <p:cNvPr id="532" name="Google Shape;532;p34"/>
          <p:cNvSpPr txBox="1"/>
          <p:nvPr/>
        </p:nvSpPr>
        <p:spPr>
          <a:xfrm>
            <a:off x="489250" y="629225"/>
            <a:ext cx="2195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TR" sz="1800" b="1">
                <a:solidFill>
                  <a:srgbClr val="B45F06"/>
                </a:solidFill>
                <a:latin typeface="Barlow"/>
                <a:ea typeface="Barlow"/>
                <a:cs typeface="Barlow"/>
                <a:sym typeface="Barlow"/>
              </a:rPr>
              <a:t>Responsibilities;</a:t>
            </a:r>
            <a:endParaRPr sz="1800" b="1">
              <a:solidFill>
                <a:srgbClr val="B45F06"/>
              </a:solidFill>
              <a:latin typeface="Barlow"/>
              <a:ea typeface="Barlow"/>
              <a:cs typeface="Barlow"/>
              <a:sym typeface="Barlow"/>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3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15</a:t>
            </a:fld>
            <a:endParaRPr/>
          </a:p>
        </p:txBody>
      </p:sp>
      <p:sp>
        <p:nvSpPr>
          <p:cNvPr id="538" name="Google Shape;538;p35"/>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Medium"/>
                <a:ea typeface="Raleway Medium"/>
                <a:cs typeface="Raleway Medium"/>
                <a:sym typeface="Raleway Medium"/>
              </a:rPr>
              <a:t>What is DevOps </a:t>
            </a:r>
            <a:endParaRPr sz="3000">
              <a:solidFill>
                <a:srgbClr val="3F98CC"/>
              </a:solidFill>
            </a:endParaRPr>
          </a:p>
        </p:txBody>
      </p:sp>
      <p:sp>
        <p:nvSpPr>
          <p:cNvPr id="539" name="Google Shape;539;p35"/>
          <p:cNvSpPr txBox="1"/>
          <p:nvPr/>
        </p:nvSpPr>
        <p:spPr>
          <a:xfrm>
            <a:off x="336850" y="629225"/>
            <a:ext cx="2516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TR" sz="1800" b="1">
                <a:solidFill>
                  <a:srgbClr val="B45F06"/>
                </a:solidFill>
                <a:latin typeface="Barlow"/>
                <a:ea typeface="Barlow"/>
                <a:cs typeface="Barlow"/>
                <a:sym typeface="Barlow"/>
              </a:rPr>
              <a:t>What is the problem?</a:t>
            </a:r>
            <a:endParaRPr sz="1800" b="1">
              <a:solidFill>
                <a:srgbClr val="B45F06"/>
              </a:solidFill>
              <a:latin typeface="Barlow"/>
              <a:ea typeface="Barlow"/>
              <a:cs typeface="Barlow"/>
              <a:sym typeface="Barlow"/>
            </a:endParaRPr>
          </a:p>
        </p:txBody>
      </p:sp>
      <p:pic>
        <p:nvPicPr>
          <p:cNvPr id="540" name="Google Shape;540;p35"/>
          <p:cNvPicPr preferRelativeResize="0"/>
          <p:nvPr/>
        </p:nvPicPr>
        <p:blipFill>
          <a:blip r:embed="rId3">
            <a:alphaModFix/>
          </a:blip>
          <a:stretch>
            <a:fillRect/>
          </a:stretch>
        </p:blipFill>
        <p:spPr>
          <a:xfrm>
            <a:off x="890863" y="1399525"/>
            <a:ext cx="7362275" cy="2555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3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16</a:t>
            </a:fld>
            <a:endParaRPr/>
          </a:p>
        </p:txBody>
      </p:sp>
      <p:sp>
        <p:nvSpPr>
          <p:cNvPr id="546" name="Google Shape;546;p36"/>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Medium"/>
                <a:ea typeface="Raleway Medium"/>
                <a:cs typeface="Raleway Medium"/>
                <a:sym typeface="Raleway Medium"/>
              </a:rPr>
              <a:t>What is DevOps </a:t>
            </a:r>
            <a:endParaRPr sz="3000">
              <a:solidFill>
                <a:srgbClr val="3F98CC"/>
              </a:solidFill>
            </a:endParaRPr>
          </a:p>
        </p:txBody>
      </p:sp>
      <p:pic>
        <p:nvPicPr>
          <p:cNvPr id="547" name="Google Shape;547;p36"/>
          <p:cNvPicPr preferRelativeResize="0"/>
          <p:nvPr/>
        </p:nvPicPr>
        <p:blipFill>
          <a:blip r:embed="rId3">
            <a:alphaModFix/>
          </a:blip>
          <a:stretch>
            <a:fillRect/>
          </a:stretch>
        </p:blipFill>
        <p:spPr>
          <a:xfrm>
            <a:off x="4531625" y="1181428"/>
            <a:ext cx="4507750" cy="2475825"/>
          </a:xfrm>
          <a:prstGeom prst="rect">
            <a:avLst/>
          </a:prstGeom>
          <a:noFill/>
          <a:ln>
            <a:noFill/>
          </a:ln>
        </p:spPr>
      </p:pic>
      <p:sp>
        <p:nvSpPr>
          <p:cNvPr id="548" name="Google Shape;548;p36"/>
          <p:cNvSpPr txBox="1"/>
          <p:nvPr/>
        </p:nvSpPr>
        <p:spPr>
          <a:xfrm>
            <a:off x="336850" y="629225"/>
            <a:ext cx="2516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TR" sz="1800" b="1">
                <a:solidFill>
                  <a:srgbClr val="B45F06"/>
                </a:solidFill>
                <a:latin typeface="Barlow"/>
                <a:ea typeface="Barlow"/>
                <a:cs typeface="Barlow"/>
                <a:sym typeface="Barlow"/>
              </a:rPr>
              <a:t>What is the problem?</a:t>
            </a:r>
            <a:endParaRPr sz="1800" b="1">
              <a:solidFill>
                <a:srgbClr val="B45F06"/>
              </a:solidFill>
              <a:latin typeface="Barlow"/>
              <a:ea typeface="Barlow"/>
              <a:cs typeface="Barlow"/>
              <a:sym typeface="Barlow"/>
            </a:endParaRPr>
          </a:p>
        </p:txBody>
      </p:sp>
      <p:pic>
        <p:nvPicPr>
          <p:cNvPr id="549" name="Google Shape;549;p36"/>
          <p:cNvPicPr preferRelativeResize="0"/>
          <p:nvPr/>
        </p:nvPicPr>
        <p:blipFill>
          <a:blip r:embed="rId4">
            <a:alphaModFix/>
          </a:blip>
          <a:stretch>
            <a:fillRect/>
          </a:stretch>
        </p:blipFill>
        <p:spPr>
          <a:xfrm>
            <a:off x="336850" y="1262250"/>
            <a:ext cx="3914250" cy="261898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3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17</a:t>
            </a:fld>
            <a:endParaRPr/>
          </a:p>
        </p:txBody>
      </p:sp>
      <p:sp>
        <p:nvSpPr>
          <p:cNvPr id="555" name="Google Shape;555;p37"/>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Medium"/>
                <a:ea typeface="Raleway Medium"/>
                <a:cs typeface="Raleway Medium"/>
                <a:sym typeface="Raleway Medium"/>
              </a:rPr>
              <a:t>What is DevOps </a:t>
            </a:r>
            <a:endParaRPr sz="3000">
              <a:solidFill>
                <a:srgbClr val="3F98CC"/>
              </a:solidFill>
            </a:endParaRPr>
          </a:p>
        </p:txBody>
      </p:sp>
      <p:sp>
        <p:nvSpPr>
          <p:cNvPr id="556" name="Google Shape;556;p37"/>
          <p:cNvSpPr txBox="1"/>
          <p:nvPr/>
        </p:nvSpPr>
        <p:spPr>
          <a:xfrm>
            <a:off x="413050" y="629225"/>
            <a:ext cx="6535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TR" sz="1800" b="1">
                <a:solidFill>
                  <a:srgbClr val="B45F06"/>
                </a:solidFill>
                <a:latin typeface="Barlow"/>
                <a:ea typeface="Barlow"/>
                <a:cs typeface="Barlow"/>
                <a:sym typeface="Barlow"/>
              </a:rPr>
              <a:t>Breaking the Silos: Communication, Collaboration, Integration</a:t>
            </a:r>
            <a:endParaRPr sz="1800" b="1">
              <a:solidFill>
                <a:srgbClr val="B45F06"/>
              </a:solidFill>
              <a:latin typeface="Barlow"/>
              <a:ea typeface="Barlow"/>
              <a:cs typeface="Barlow"/>
              <a:sym typeface="Barlow"/>
            </a:endParaRPr>
          </a:p>
        </p:txBody>
      </p:sp>
      <p:sp>
        <p:nvSpPr>
          <p:cNvPr id="557" name="Google Shape;557;p37"/>
          <p:cNvSpPr/>
          <p:nvPr/>
        </p:nvSpPr>
        <p:spPr>
          <a:xfrm>
            <a:off x="3095399" y="2012700"/>
            <a:ext cx="1832700" cy="1866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tr-TR" sz="1200"/>
              <a:t>Development</a:t>
            </a:r>
            <a:endParaRPr sz="1200"/>
          </a:p>
        </p:txBody>
      </p:sp>
      <p:sp>
        <p:nvSpPr>
          <p:cNvPr id="558" name="Google Shape;558;p37"/>
          <p:cNvSpPr/>
          <p:nvPr/>
        </p:nvSpPr>
        <p:spPr>
          <a:xfrm>
            <a:off x="4651150" y="2012700"/>
            <a:ext cx="1832700" cy="1866900"/>
          </a:xfrm>
          <a:prstGeom prst="ellipse">
            <a:avLst/>
          </a:prstGeom>
          <a:solidFill>
            <a:srgbClr val="EA9999">
              <a:alpha val="307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tr-TR"/>
              <a:t>Operations</a:t>
            </a:r>
            <a:endParaRPr/>
          </a:p>
        </p:txBody>
      </p:sp>
      <p:sp>
        <p:nvSpPr>
          <p:cNvPr id="559" name="Google Shape;559;p37"/>
          <p:cNvSpPr/>
          <p:nvPr/>
        </p:nvSpPr>
        <p:spPr>
          <a:xfrm>
            <a:off x="7050274" y="1059850"/>
            <a:ext cx="965100" cy="901200"/>
          </a:xfrm>
          <a:prstGeom prst="ellipse">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7"/>
          <p:cNvSpPr/>
          <p:nvPr/>
        </p:nvSpPr>
        <p:spPr>
          <a:xfrm>
            <a:off x="7572174" y="1059850"/>
            <a:ext cx="965100" cy="901200"/>
          </a:xfrm>
          <a:prstGeom prst="ellipse">
            <a:avLst/>
          </a:prstGeom>
          <a:solidFill>
            <a:srgbClr val="00FFFF">
              <a:alpha val="3687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7"/>
          <p:cNvSpPr/>
          <p:nvPr/>
        </p:nvSpPr>
        <p:spPr>
          <a:xfrm>
            <a:off x="7316174" y="1559100"/>
            <a:ext cx="965100" cy="901200"/>
          </a:xfrm>
          <a:prstGeom prst="ellipse">
            <a:avLst/>
          </a:prstGeom>
          <a:solidFill>
            <a:srgbClr val="EA9999">
              <a:alpha val="307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7"/>
          <p:cNvSpPr/>
          <p:nvPr/>
        </p:nvSpPr>
        <p:spPr>
          <a:xfrm>
            <a:off x="6624875" y="862325"/>
            <a:ext cx="2489100" cy="1675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3" name="Google Shape;563;p37"/>
          <p:cNvCxnSpPr>
            <a:stCxn id="562" idx="2"/>
          </p:cNvCxnSpPr>
          <p:nvPr/>
        </p:nvCxnSpPr>
        <p:spPr>
          <a:xfrm flipH="1">
            <a:off x="4855175" y="1700075"/>
            <a:ext cx="1769700" cy="1168200"/>
          </a:xfrm>
          <a:prstGeom prst="curvedConnector3">
            <a:avLst>
              <a:gd name="adj1" fmla="val 50000"/>
            </a:avLst>
          </a:prstGeom>
          <a:noFill/>
          <a:ln w="9525" cap="flat" cmpd="sng">
            <a:solidFill>
              <a:schemeClr val="dk2"/>
            </a:solidFill>
            <a:prstDash val="solid"/>
            <a:round/>
            <a:headEnd type="none" w="med" len="med"/>
            <a:tailEnd type="none" w="med" len="med"/>
          </a:ln>
        </p:spPr>
      </p:cxnSp>
      <p:sp>
        <p:nvSpPr>
          <p:cNvPr id="564" name="Google Shape;564;p37"/>
          <p:cNvSpPr txBox="1"/>
          <p:nvPr/>
        </p:nvSpPr>
        <p:spPr>
          <a:xfrm>
            <a:off x="6765975" y="1392275"/>
            <a:ext cx="1108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TR" sz="800">
                <a:latin typeface="Barlow Light"/>
                <a:ea typeface="Barlow Light"/>
                <a:cs typeface="Barlow Light"/>
                <a:sym typeface="Barlow Light"/>
              </a:rPr>
              <a:t>Communication</a:t>
            </a:r>
            <a:endParaRPr sz="800">
              <a:latin typeface="Barlow Light"/>
              <a:ea typeface="Barlow Light"/>
              <a:cs typeface="Barlow Light"/>
              <a:sym typeface="Barlow Light"/>
            </a:endParaRPr>
          </a:p>
        </p:txBody>
      </p:sp>
      <p:sp>
        <p:nvSpPr>
          <p:cNvPr id="565" name="Google Shape;565;p37"/>
          <p:cNvSpPr txBox="1"/>
          <p:nvPr/>
        </p:nvSpPr>
        <p:spPr>
          <a:xfrm>
            <a:off x="7985175" y="1392275"/>
            <a:ext cx="1108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TR" sz="800">
                <a:latin typeface="Barlow Light"/>
                <a:ea typeface="Barlow Light"/>
                <a:cs typeface="Barlow Light"/>
                <a:sym typeface="Barlow Light"/>
              </a:rPr>
              <a:t>Collaboration</a:t>
            </a:r>
            <a:endParaRPr sz="800">
              <a:latin typeface="Barlow Light"/>
              <a:ea typeface="Barlow Light"/>
              <a:cs typeface="Barlow Light"/>
              <a:sym typeface="Barlow Light"/>
            </a:endParaRPr>
          </a:p>
        </p:txBody>
      </p:sp>
      <p:sp>
        <p:nvSpPr>
          <p:cNvPr id="566" name="Google Shape;566;p37"/>
          <p:cNvSpPr txBox="1"/>
          <p:nvPr/>
        </p:nvSpPr>
        <p:spPr>
          <a:xfrm>
            <a:off x="7451775" y="1925675"/>
            <a:ext cx="1108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TR" sz="800">
                <a:latin typeface="Barlow Light"/>
                <a:ea typeface="Barlow Light"/>
                <a:cs typeface="Barlow Light"/>
                <a:sym typeface="Barlow Light"/>
              </a:rPr>
              <a:t>Integration</a:t>
            </a:r>
            <a:endParaRPr sz="800">
              <a:latin typeface="Barlow Light"/>
              <a:ea typeface="Barlow Light"/>
              <a:cs typeface="Barlow Light"/>
              <a:sym typeface="Barlow Light"/>
            </a:endParaRPr>
          </a:p>
        </p:txBody>
      </p:sp>
      <p:sp>
        <p:nvSpPr>
          <p:cNvPr id="567" name="Google Shape;567;p37"/>
          <p:cNvSpPr txBox="1"/>
          <p:nvPr/>
        </p:nvSpPr>
        <p:spPr>
          <a:xfrm>
            <a:off x="152400" y="1143000"/>
            <a:ext cx="5718300" cy="877200"/>
          </a:xfrm>
          <a:prstGeom prst="rect">
            <a:avLst/>
          </a:prstGeom>
          <a:noFill/>
          <a:ln>
            <a:noFill/>
          </a:ln>
        </p:spPr>
        <p:txBody>
          <a:bodyPr spcFirstLastPara="1" wrap="square" lIns="91425" tIns="91425" rIns="91425" bIns="91425" anchor="t" anchorCtr="0">
            <a:spAutoFit/>
          </a:bodyPr>
          <a:lstStyle/>
          <a:p>
            <a:pPr marL="457200" lvl="0" indent="-342900" algn="l" rtl="0">
              <a:lnSpc>
                <a:spcPct val="150000"/>
              </a:lnSpc>
              <a:spcBef>
                <a:spcPts val="0"/>
              </a:spcBef>
              <a:spcAft>
                <a:spcPts val="0"/>
              </a:spcAft>
              <a:buSzPts val="1800"/>
              <a:buChar char="●"/>
            </a:pPr>
            <a:r>
              <a:rPr lang="tr-TR" sz="1800"/>
              <a:t>How can dev help system stability? </a:t>
            </a:r>
            <a:endParaRPr sz="1800"/>
          </a:p>
          <a:p>
            <a:pPr marL="457200" lvl="0" indent="-342900" algn="l" rtl="0">
              <a:lnSpc>
                <a:spcPct val="150000"/>
              </a:lnSpc>
              <a:spcBef>
                <a:spcPts val="0"/>
              </a:spcBef>
              <a:spcAft>
                <a:spcPts val="0"/>
              </a:spcAft>
              <a:buSzPts val="1800"/>
              <a:buChar char="●"/>
            </a:pPr>
            <a:r>
              <a:rPr lang="tr-TR" sz="1800"/>
              <a:t>How can ops help accelerate feature delivery?</a:t>
            </a:r>
            <a:endParaRPr sz="1800"/>
          </a:p>
        </p:txBody>
      </p:sp>
      <p:sp>
        <p:nvSpPr>
          <p:cNvPr id="568" name="Google Shape;568;p37"/>
          <p:cNvSpPr txBox="1"/>
          <p:nvPr/>
        </p:nvSpPr>
        <p:spPr>
          <a:xfrm>
            <a:off x="350250" y="3926575"/>
            <a:ext cx="83499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TR" sz="1800" b="1">
                <a:solidFill>
                  <a:srgbClr val="38761D"/>
                </a:solidFill>
                <a:highlight>
                  <a:srgbClr val="FFFFFF"/>
                </a:highlight>
              </a:rPr>
              <a:t>“We can build cross-functional teams around “knowledge overlaps” – people with experience on both sides and “Ops Devs””</a:t>
            </a:r>
            <a:endParaRPr sz="1800" b="1">
              <a:solidFill>
                <a:srgbClr val="38761D"/>
              </a:solidFill>
              <a:highlight>
                <a:srgbClr val="FFFFFF"/>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3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18</a:t>
            </a:fld>
            <a:endParaRPr/>
          </a:p>
        </p:txBody>
      </p:sp>
      <p:sp>
        <p:nvSpPr>
          <p:cNvPr id="574" name="Google Shape;574;p38"/>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Medium"/>
                <a:ea typeface="Raleway Medium"/>
                <a:cs typeface="Raleway Medium"/>
                <a:sym typeface="Raleway Medium"/>
              </a:rPr>
              <a:t>What is DevOps </a:t>
            </a:r>
            <a:endParaRPr sz="3000">
              <a:solidFill>
                <a:srgbClr val="3F98CC"/>
              </a:solidFill>
            </a:endParaRPr>
          </a:p>
        </p:txBody>
      </p:sp>
      <p:sp>
        <p:nvSpPr>
          <p:cNvPr id="575" name="Google Shape;575;p38"/>
          <p:cNvSpPr txBox="1"/>
          <p:nvPr/>
        </p:nvSpPr>
        <p:spPr>
          <a:xfrm>
            <a:off x="413050" y="629225"/>
            <a:ext cx="6535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TR" sz="1800" b="1">
                <a:solidFill>
                  <a:srgbClr val="B45F06"/>
                </a:solidFill>
                <a:latin typeface="Barlow"/>
                <a:ea typeface="Barlow"/>
                <a:cs typeface="Barlow"/>
                <a:sym typeface="Barlow"/>
              </a:rPr>
              <a:t>Breaking the Silos:Dev and Ops</a:t>
            </a:r>
            <a:endParaRPr sz="1800" b="1">
              <a:solidFill>
                <a:srgbClr val="B45F06"/>
              </a:solidFill>
              <a:latin typeface="Barlow"/>
              <a:ea typeface="Barlow"/>
              <a:cs typeface="Barlow"/>
              <a:sym typeface="Barlow"/>
            </a:endParaRPr>
          </a:p>
        </p:txBody>
      </p:sp>
      <p:sp>
        <p:nvSpPr>
          <p:cNvPr id="576" name="Google Shape;576;p38"/>
          <p:cNvSpPr/>
          <p:nvPr/>
        </p:nvSpPr>
        <p:spPr>
          <a:xfrm>
            <a:off x="3513474" y="1020950"/>
            <a:ext cx="1832700" cy="1866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tr-TR" sz="1200"/>
              <a:t>Development</a:t>
            </a:r>
            <a:endParaRPr sz="1200"/>
          </a:p>
        </p:txBody>
      </p:sp>
      <p:sp>
        <p:nvSpPr>
          <p:cNvPr id="577" name="Google Shape;577;p38"/>
          <p:cNvSpPr/>
          <p:nvPr/>
        </p:nvSpPr>
        <p:spPr>
          <a:xfrm>
            <a:off x="149400" y="2847650"/>
            <a:ext cx="1832700" cy="1866900"/>
          </a:xfrm>
          <a:prstGeom prst="ellipse">
            <a:avLst/>
          </a:prstGeom>
          <a:solidFill>
            <a:srgbClr val="EA9999">
              <a:alpha val="307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tr-TR"/>
              <a:t>Operations</a:t>
            </a:r>
            <a:endParaRPr/>
          </a:p>
        </p:txBody>
      </p:sp>
      <p:cxnSp>
        <p:nvCxnSpPr>
          <p:cNvPr id="578" name="Google Shape;578;p38"/>
          <p:cNvCxnSpPr>
            <a:stCxn id="576" idx="2"/>
            <a:endCxn id="577" idx="0"/>
          </p:cNvCxnSpPr>
          <p:nvPr/>
        </p:nvCxnSpPr>
        <p:spPr>
          <a:xfrm flipH="1">
            <a:off x="1065774" y="1954400"/>
            <a:ext cx="2447700" cy="893400"/>
          </a:xfrm>
          <a:prstGeom prst="curvedConnector2">
            <a:avLst/>
          </a:prstGeom>
          <a:noFill/>
          <a:ln w="9525" cap="flat" cmpd="sng">
            <a:solidFill>
              <a:srgbClr val="000000"/>
            </a:solidFill>
            <a:prstDash val="solid"/>
            <a:round/>
            <a:headEnd type="none" w="med" len="med"/>
            <a:tailEnd type="none" w="med" len="med"/>
          </a:ln>
        </p:spPr>
      </p:cxnSp>
      <p:cxnSp>
        <p:nvCxnSpPr>
          <p:cNvPr id="579" name="Google Shape;579;p38"/>
          <p:cNvCxnSpPr>
            <a:stCxn id="577" idx="6"/>
            <a:endCxn id="576" idx="4"/>
          </p:cNvCxnSpPr>
          <p:nvPr/>
        </p:nvCxnSpPr>
        <p:spPr>
          <a:xfrm rot="10800000" flipH="1">
            <a:off x="1982100" y="2888000"/>
            <a:ext cx="2447700" cy="893100"/>
          </a:xfrm>
          <a:prstGeom prst="curvedConnector2">
            <a:avLst/>
          </a:prstGeom>
          <a:noFill/>
          <a:ln w="9525" cap="flat" cmpd="sng">
            <a:solidFill>
              <a:srgbClr val="000000"/>
            </a:solidFill>
            <a:prstDash val="solid"/>
            <a:round/>
            <a:headEnd type="none" w="med" len="med"/>
            <a:tailEnd type="none" w="med" len="med"/>
          </a:ln>
        </p:spPr>
      </p:cxnSp>
      <p:cxnSp>
        <p:nvCxnSpPr>
          <p:cNvPr id="580" name="Google Shape;580;p38"/>
          <p:cNvCxnSpPr>
            <a:stCxn id="577" idx="0"/>
            <a:endCxn id="577" idx="0"/>
          </p:cNvCxnSpPr>
          <p:nvPr/>
        </p:nvCxnSpPr>
        <p:spPr>
          <a:xfrm>
            <a:off x="1065750" y="2847650"/>
            <a:ext cx="0" cy="0"/>
          </a:xfrm>
          <a:prstGeom prst="straightConnector1">
            <a:avLst/>
          </a:prstGeom>
          <a:noFill/>
          <a:ln w="9525" cap="flat" cmpd="sng">
            <a:solidFill>
              <a:schemeClr val="dk2"/>
            </a:solidFill>
            <a:prstDash val="solid"/>
            <a:round/>
            <a:headEnd type="none" w="med" len="med"/>
            <a:tailEnd type="triangle" w="med" len="med"/>
          </a:ln>
        </p:spPr>
      </p:cxnSp>
      <p:cxnSp>
        <p:nvCxnSpPr>
          <p:cNvPr id="581" name="Google Shape;581;p38"/>
          <p:cNvCxnSpPr>
            <a:stCxn id="576" idx="4"/>
            <a:endCxn id="576" idx="4"/>
          </p:cNvCxnSpPr>
          <p:nvPr/>
        </p:nvCxnSpPr>
        <p:spPr>
          <a:xfrm>
            <a:off x="4429824" y="2887850"/>
            <a:ext cx="0" cy="0"/>
          </a:xfrm>
          <a:prstGeom prst="straightConnector1">
            <a:avLst/>
          </a:prstGeom>
          <a:noFill/>
          <a:ln w="9525" cap="flat" cmpd="sng">
            <a:solidFill>
              <a:schemeClr val="dk2"/>
            </a:solidFill>
            <a:prstDash val="solid"/>
            <a:round/>
            <a:headEnd type="none" w="med" len="med"/>
            <a:tailEnd type="triangle" w="med" len="med"/>
          </a:ln>
        </p:spPr>
      </p:cxnSp>
      <p:cxnSp>
        <p:nvCxnSpPr>
          <p:cNvPr id="582" name="Google Shape;582;p38"/>
          <p:cNvCxnSpPr/>
          <p:nvPr/>
        </p:nvCxnSpPr>
        <p:spPr>
          <a:xfrm flipH="1">
            <a:off x="4460900" y="3446950"/>
            <a:ext cx="19500" cy="1565400"/>
          </a:xfrm>
          <a:prstGeom prst="straightConnector1">
            <a:avLst/>
          </a:prstGeom>
          <a:noFill/>
          <a:ln w="38100" cap="flat" cmpd="sng">
            <a:solidFill>
              <a:srgbClr val="741B47"/>
            </a:solidFill>
            <a:prstDash val="solid"/>
            <a:round/>
            <a:headEnd type="none" w="med" len="med"/>
            <a:tailEnd type="none" w="med" len="med"/>
          </a:ln>
        </p:spPr>
      </p:cxnSp>
      <p:cxnSp>
        <p:nvCxnSpPr>
          <p:cNvPr id="583" name="Google Shape;583;p38"/>
          <p:cNvCxnSpPr/>
          <p:nvPr/>
        </p:nvCxnSpPr>
        <p:spPr>
          <a:xfrm flipH="1">
            <a:off x="4480300" y="996750"/>
            <a:ext cx="3500400" cy="2450100"/>
          </a:xfrm>
          <a:prstGeom prst="straightConnector1">
            <a:avLst/>
          </a:prstGeom>
          <a:noFill/>
          <a:ln w="38100" cap="flat" cmpd="sng">
            <a:solidFill>
              <a:srgbClr val="741B47"/>
            </a:solidFill>
            <a:prstDash val="solid"/>
            <a:round/>
            <a:headEnd type="none" w="med" len="med"/>
            <a:tailEnd type="none" w="med" len="med"/>
          </a:ln>
        </p:spPr>
      </p:cxnSp>
      <p:cxnSp>
        <p:nvCxnSpPr>
          <p:cNvPr id="584" name="Google Shape;584;p38"/>
          <p:cNvCxnSpPr/>
          <p:nvPr/>
        </p:nvCxnSpPr>
        <p:spPr>
          <a:xfrm>
            <a:off x="552300" y="1171775"/>
            <a:ext cx="3959100" cy="2275200"/>
          </a:xfrm>
          <a:prstGeom prst="straightConnector1">
            <a:avLst/>
          </a:prstGeom>
          <a:noFill/>
          <a:ln w="9525" cap="flat" cmpd="sng">
            <a:solidFill>
              <a:srgbClr val="741B47"/>
            </a:solidFill>
            <a:prstDash val="dot"/>
            <a:round/>
            <a:headEnd type="none" w="med" len="med"/>
            <a:tailEnd type="none" w="med" len="med"/>
          </a:ln>
        </p:spPr>
      </p:cxnSp>
      <p:sp>
        <p:nvSpPr>
          <p:cNvPr id="585" name="Google Shape;585;p38"/>
          <p:cNvSpPr txBox="1"/>
          <p:nvPr/>
        </p:nvSpPr>
        <p:spPr>
          <a:xfrm>
            <a:off x="5447725" y="2719100"/>
            <a:ext cx="3602400" cy="20550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SzPts val="1800"/>
              <a:buChar char="●"/>
            </a:pPr>
            <a:r>
              <a:rPr lang="tr-TR" sz="1800" b="1"/>
              <a:t>Ops</a:t>
            </a:r>
            <a:r>
              <a:rPr lang="tr-TR" sz="1800"/>
              <a:t> trusts dev will provide good code </a:t>
            </a:r>
            <a:endParaRPr sz="1800"/>
          </a:p>
          <a:p>
            <a:pPr marL="457200" lvl="0" indent="-342900" algn="l" rtl="0">
              <a:lnSpc>
                <a:spcPct val="115000"/>
              </a:lnSpc>
              <a:spcBef>
                <a:spcPts val="0"/>
              </a:spcBef>
              <a:spcAft>
                <a:spcPts val="0"/>
              </a:spcAft>
              <a:buSzPts val="1800"/>
              <a:buChar char="●"/>
            </a:pPr>
            <a:r>
              <a:rPr lang="tr-TR" sz="1800" b="1"/>
              <a:t>Dev</a:t>
            </a:r>
            <a:r>
              <a:rPr lang="tr-TR" sz="1800"/>
              <a:t> trusts ops will put code in prod quickly</a:t>
            </a:r>
            <a:endParaRPr sz="1800"/>
          </a:p>
          <a:p>
            <a:pPr marL="457200" lvl="0" indent="-342900" algn="l" rtl="0">
              <a:lnSpc>
                <a:spcPct val="115000"/>
              </a:lnSpc>
              <a:spcBef>
                <a:spcPts val="0"/>
              </a:spcBef>
              <a:spcAft>
                <a:spcPts val="0"/>
              </a:spcAft>
              <a:buSzPts val="1800"/>
              <a:buChar char="●"/>
            </a:pPr>
            <a:r>
              <a:rPr lang="tr-TR" sz="1800"/>
              <a:t>Visibility enables “trust but verify”</a:t>
            </a:r>
            <a:endParaRPr sz="1800"/>
          </a:p>
        </p:txBody>
      </p:sp>
      <p:sp>
        <p:nvSpPr>
          <p:cNvPr id="586" name="Google Shape;586;p38"/>
          <p:cNvSpPr txBox="1"/>
          <p:nvPr/>
        </p:nvSpPr>
        <p:spPr>
          <a:xfrm>
            <a:off x="1225" y="1542238"/>
            <a:ext cx="1554000" cy="100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tr-TR" sz="1200"/>
              <a:t>Ops can anticipate how new functionality will effect production</a:t>
            </a:r>
            <a:endParaRPr sz="1200"/>
          </a:p>
        </p:txBody>
      </p:sp>
      <p:sp>
        <p:nvSpPr>
          <p:cNvPr id="587" name="Google Shape;587;p38"/>
          <p:cNvSpPr txBox="1"/>
          <p:nvPr/>
        </p:nvSpPr>
        <p:spPr>
          <a:xfrm>
            <a:off x="1970788" y="2344388"/>
            <a:ext cx="1554000" cy="100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tr-TR" sz="1200"/>
              <a:t>Dev can respond</a:t>
            </a:r>
            <a:endParaRPr sz="1200"/>
          </a:p>
          <a:p>
            <a:pPr marL="0" lvl="0" indent="0" algn="l" rtl="0">
              <a:lnSpc>
                <a:spcPct val="115000"/>
              </a:lnSpc>
              <a:spcBef>
                <a:spcPts val="0"/>
              </a:spcBef>
              <a:spcAft>
                <a:spcPts val="0"/>
              </a:spcAft>
              <a:buNone/>
            </a:pPr>
            <a:r>
              <a:rPr lang="tr-TR" sz="1200"/>
              <a:t>to bugs and</a:t>
            </a:r>
            <a:endParaRPr sz="1200"/>
          </a:p>
          <a:p>
            <a:pPr marL="0" lvl="0" indent="0" algn="l" rtl="0">
              <a:lnSpc>
                <a:spcPct val="115000"/>
              </a:lnSpc>
              <a:spcBef>
                <a:spcPts val="0"/>
              </a:spcBef>
              <a:spcAft>
                <a:spcPts val="0"/>
              </a:spcAft>
              <a:buNone/>
            </a:pPr>
            <a:r>
              <a:rPr lang="tr-TR" sz="1200"/>
              <a:t>deployment</a:t>
            </a:r>
            <a:endParaRPr sz="1200"/>
          </a:p>
          <a:p>
            <a:pPr marL="0" lvl="0" indent="0" algn="l" rtl="0">
              <a:lnSpc>
                <a:spcPct val="115000"/>
              </a:lnSpc>
              <a:spcBef>
                <a:spcPts val="0"/>
              </a:spcBef>
              <a:spcAft>
                <a:spcPts val="0"/>
              </a:spcAft>
              <a:buNone/>
            </a:pPr>
            <a:r>
              <a:rPr lang="tr-TR" sz="1200"/>
              <a:t>failures quickly</a:t>
            </a:r>
            <a:endParaRPr sz="1200"/>
          </a:p>
        </p:txBody>
      </p:sp>
      <p:sp>
        <p:nvSpPr>
          <p:cNvPr id="588" name="Google Shape;588;p38"/>
          <p:cNvSpPr txBox="1"/>
          <p:nvPr/>
        </p:nvSpPr>
        <p:spPr>
          <a:xfrm>
            <a:off x="2656588" y="3792188"/>
            <a:ext cx="1554000" cy="1218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tr-TR" sz="1200"/>
              <a:t>Dev and Ops can</a:t>
            </a:r>
            <a:endParaRPr sz="1200"/>
          </a:p>
          <a:p>
            <a:pPr marL="0" lvl="0" indent="0" algn="l" rtl="0">
              <a:lnSpc>
                <a:spcPct val="115000"/>
              </a:lnSpc>
              <a:spcBef>
                <a:spcPts val="0"/>
              </a:spcBef>
              <a:spcAft>
                <a:spcPts val="0"/>
              </a:spcAft>
              <a:buNone/>
            </a:pPr>
            <a:r>
              <a:rPr lang="tr-TR" sz="1200"/>
              <a:t>work together to</a:t>
            </a:r>
            <a:endParaRPr sz="1200"/>
          </a:p>
          <a:p>
            <a:pPr marL="0" lvl="0" indent="0" algn="l" rtl="0">
              <a:lnSpc>
                <a:spcPct val="115000"/>
              </a:lnSpc>
              <a:spcBef>
                <a:spcPts val="0"/>
              </a:spcBef>
              <a:spcAft>
                <a:spcPts val="0"/>
              </a:spcAft>
              <a:buNone/>
            </a:pPr>
            <a:r>
              <a:rPr lang="tr-TR" sz="1200"/>
              <a:t>permanently</a:t>
            </a:r>
            <a:endParaRPr sz="1200"/>
          </a:p>
          <a:p>
            <a:pPr marL="0" lvl="0" indent="0" algn="l" rtl="0">
              <a:lnSpc>
                <a:spcPct val="115000"/>
              </a:lnSpc>
              <a:spcBef>
                <a:spcPts val="0"/>
              </a:spcBef>
              <a:spcAft>
                <a:spcPts val="0"/>
              </a:spcAft>
              <a:buNone/>
            </a:pPr>
            <a:r>
              <a:rPr lang="tr-TR" sz="1200"/>
              <a:t>remove root causes</a:t>
            </a:r>
            <a:endParaRPr sz="1200"/>
          </a:p>
          <a:p>
            <a:pPr marL="0" lvl="0" indent="0" algn="l" rtl="0">
              <a:lnSpc>
                <a:spcPct val="115000"/>
              </a:lnSpc>
              <a:spcBef>
                <a:spcPts val="0"/>
              </a:spcBef>
              <a:spcAft>
                <a:spcPts val="0"/>
              </a:spcAft>
              <a:buNone/>
            </a:pPr>
            <a:r>
              <a:rPr lang="tr-TR" sz="1200"/>
              <a:t>of bugs and failures</a:t>
            </a:r>
            <a:endParaRPr sz="12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39"/>
          <p:cNvSpPr txBox="1"/>
          <p:nvPr/>
        </p:nvSpPr>
        <p:spPr>
          <a:xfrm>
            <a:off x="223600" y="1134525"/>
            <a:ext cx="6055500" cy="33294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SzPts val="1800"/>
              <a:buChar char="●"/>
            </a:pPr>
            <a:r>
              <a:rPr lang="tr-TR" sz="1800">
                <a:highlight>
                  <a:srgbClr val="FFFFFF"/>
                </a:highlight>
              </a:rPr>
              <a:t>Create feedback loops between inventors and mechanics</a:t>
            </a:r>
            <a:endParaRPr sz="1800">
              <a:highlight>
                <a:srgbClr val="FFFFFF"/>
              </a:highlight>
            </a:endParaRPr>
          </a:p>
          <a:p>
            <a:pPr marL="457200" lvl="0" indent="-342900" algn="l" rtl="0">
              <a:lnSpc>
                <a:spcPct val="115000"/>
              </a:lnSpc>
              <a:spcBef>
                <a:spcPts val="0"/>
              </a:spcBef>
              <a:spcAft>
                <a:spcPts val="0"/>
              </a:spcAft>
              <a:buSzPts val="1800"/>
              <a:buChar char="●"/>
            </a:pPr>
            <a:r>
              <a:rPr lang="tr-TR" sz="1800">
                <a:highlight>
                  <a:srgbClr val="FFFFFF"/>
                </a:highlight>
              </a:rPr>
              <a:t>Expose real-time metrics from ops enabling dev to learn from the system running under real world conditions</a:t>
            </a:r>
            <a:endParaRPr sz="1800">
              <a:highlight>
                <a:srgbClr val="FFFFFF"/>
              </a:highlight>
            </a:endParaRPr>
          </a:p>
          <a:p>
            <a:pPr marL="457200" lvl="0" indent="-342900" algn="l" rtl="0">
              <a:lnSpc>
                <a:spcPct val="115000"/>
              </a:lnSpc>
              <a:spcBef>
                <a:spcPts val="0"/>
              </a:spcBef>
              <a:spcAft>
                <a:spcPts val="0"/>
              </a:spcAft>
              <a:buSzPts val="1800"/>
              <a:buChar char="●"/>
            </a:pPr>
            <a:r>
              <a:rPr lang="tr-TR" sz="1800">
                <a:highlight>
                  <a:srgbClr val="FFFFFF"/>
                </a:highlight>
              </a:rPr>
              <a:t>Expose real-time metrics from dev enabling ops to anticipate production needs and provide early input</a:t>
            </a:r>
            <a:endParaRPr sz="1800">
              <a:highlight>
                <a:srgbClr val="FFFFFF"/>
              </a:highlight>
            </a:endParaRPr>
          </a:p>
          <a:p>
            <a:pPr marL="457200" lvl="0" indent="-342900" algn="l" rtl="0">
              <a:lnSpc>
                <a:spcPct val="115000"/>
              </a:lnSpc>
              <a:spcBef>
                <a:spcPts val="0"/>
              </a:spcBef>
              <a:spcAft>
                <a:spcPts val="0"/>
              </a:spcAft>
              <a:buSzPts val="1800"/>
              <a:buChar char="●"/>
            </a:pPr>
            <a:r>
              <a:rPr lang="tr-TR" sz="1800">
                <a:highlight>
                  <a:srgbClr val="FFFFFF"/>
                </a:highlight>
              </a:rPr>
              <a:t>Cross-functional teams collaborate to deliver whole working systems including all infrastructure, software code, and configurations</a:t>
            </a:r>
            <a:endParaRPr sz="1800">
              <a:highlight>
                <a:srgbClr val="FFFFFF"/>
              </a:highlight>
            </a:endParaRPr>
          </a:p>
        </p:txBody>
      </p:sp>
      <p:sp>
        <p:nvSpPr>
          <p:cNvPr id="594" name="Google Shape;594;p39"/>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19</a:t>
            </a:fld>
            <a:endParaRPr/>
          </a:p>
        </p:txBody>
      </p:sp>
      <p:sp>
        <p:nvSpPr>
          <p:cNvPr id="595" name="Google Shape;595;p39"/>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What is DevOps</a:t>
            </a:r>
            <a:endParaRPr>
              <a:solidFill>
                <a:srgbClr val="3F98CC"/>
              </a:solidFill>
            </a:endParaRPr>
          </a:p>
        </p:txBody>
      </p:sp>
      <p:sp>
        <p:nvSpPr>
          <p:cNvPr id="596" name="Google Shape;596;p39"/>
          <p:cNvSpPr txBox="1"/>
          <p:nvPr/>
        </p:nvSpPr>
        <p:spPr>
          <a:xfrm>
            <a:off x="457200" y="685800"/>
            <a:ext cx="3935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TR" sz="2000" b="1">
                <a:solidFill>
                  <a:srgbClr val="B45F06"/>
                </a:solidFill>
                <a:latin typeface="Barlow"/>
                <a:ea typeface="Barlow"/>
                <a:cs typeface="Barlow"/>
                <a:sym typeface="Barlow"/>
              </a:rPr>
              <a:t>Dev and Ops Working Together</a:t>
            </a:r>
            <a:endParaRPr sz="2000" b="1">
              <a:solidFill>
                <a:srgbClr val="B45F06"/>
              </a:solidFill>
              <a:latin typeface="Barlow"/>
              <a:ea typeface="Barlow"/>
              <a:cs typeface="Barlow"/>
              <a:sym typeface="Barlow"/>
            </a:endParaRPr>
          </a:p>
        </p:txBody>
      </p:sp>
      <p:sp>
        <p:nvSpPr>
          <p:cNvPr id="597" name="Google Shape;597;p39"/>
          <p:cNvSpPr txBox="1"/>
          <p:nvPr/>
        </p:nvSpPr>
        <p:spPr>
          <a:xfrm>
            <a:off x="2292600" y="4602450"/>
            <a:ext cx="6888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TR" sz="1800" b="1">
                <a:solidFill>
                  <a:srgbClr val="38761D"/>
                </a:solidFill>
                <a:highlight>
                  <a:srgbClr val="FFFFFF"/>
                </a:highlight>
              </a:rPr>
              <a:t>“ Feature delivery + stability become shared goals”</a:t>
            </a:r>
            <a:endParaRPr sz="1800" b="1">
              <a:solidFill>
                <a:srgbClr val="38761D"/>
              </a:solidFill>
              <a:highlight>
                <a:srgbClr val="FFFFFF"/>
              </a:highlight>
            </a:endParaRPr>
          </a:p>
        </p:txBody>
      </p:sp>
      <p:pic>
        <p:nvPicPr>
          <p:cNvPr id="598" name="Google Shape;598;p39"/>
          <p:cNvPicPr preferRelativeResize="0"/>
          <p:nvPr/>
        </p:nvPicPr>
        <p:blipFill>
          <a:blip r:embed="rId3">
            <a:alphaModFix/>
          </a:blip>
          <a:stretch>
            <a:fillRect/>
          </a:stretch>
        </p:blipFill>
        <p:spPr>
          <a:xfrm>
            <a:off x="6072700" y="1134525"/>
            <a:ext cx="2988825" cy="256184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6EABCD"/>
        </a:solidFill>
        <a:effectLst/>
      </p:bgPr>
    </p:bg>
    <p:spTree>
      <p:nvGrpSpPr>
        <p:cNvPr id="1" name="Shape 380"/>
        <p:cNvGrpSpPr/>
        <p:nvPr/>
      </p:nvGrpSpPr>
      <p:grpSpPr>
        <a:xfrm>
          <a:off x="0" y="0"/>
          <a:ext cx="0" cy="0"/>
          <a:chOff x="0" y="0"/>
          <a:chExt cx="0" cy="0"/>
        </a:xfrm>
      </p:grpSpPr>
      <p:sp>
        <p:nvSpPr>
          <p:cNvPr id="381" name="Google Shape;381;p22"/>
          <p:cNvSpPr txBox="1"/>
          <p:nvPr/>
        </p:nvSpPr>
        <p:spPr>
          <a:xfrm>
            <a:off x="650850" y="670900"/>
            <a:ext cx="7842300" cy="2249100"/>
          </a:xfrm>
          <a:prstGeom prst="rect">
            <a:avLst/>
          </a:prstGeom>
          <a:noFill/>
          <a:ln>
            <a:noFill/>
          </a:ln>
        </p:spPr>
        <p:txBody>
          <a:bodyPr spcFirstLastPara="1" wrap="square" lIns="0" tIns="0" rIns="0" bIns="0" anchor="t" anchorCtr="0">
            <a:noAutofit/>
          </a:bodyPr>
          <a:lstStyle/>
          <a:p>
            <a:pPr marL="0" lvl="0" indent="0" algn="ctr" rtl="0">
              <a:lnSpc>
                <a:spcPct val="125000"/>
              </a:lnSpc>
              <a:spcBef>
                <a:spcPts val="1100"/>
              </a:spcBef>
              <a:spcAft>
                <a:spcPts val="0"/>
              </a:spcAft>
              <a:buNone/>
            </a:pPr>
            <a:r>
              <a:rPr lang="tr-TR" sz="3600">
                <a:solidFill>
                  <a:srgbClr val="FFFFFF"/>
                </a:solidFill>
                <a:latin typeface="Raleway SemiBold"/>
                <a:ea typeface="Raleway SemiBold"/>
                <a:cs typeface="Raleway SemiBold"/>
                <a:sym typeface="Raleway SemiBold"/>
              </a:rPr>
              <a:t>Did you finish DevOps pre-class activity?</a:t>
            </a:r>
            <a:endParaRPr sz="2400">
              <a:solidFill>
                <a:srgbClr val="0A3534"/>
              </a:solidFill>
              <a:latin typeface="Proxima Nova Semibold"/>
              <a:ea typeface="Proxima Nova Semibold"/>
              <a:cs typeface="Proxima Nova Semibold"/>
              <a:sym typeface="Proxima Nova Semibold"/>
            </a:endParaRPr>
          </a:p>
          <a:p>
            <a:pPr marL="0" lvl="0" indent="0" algn="ctr" rtl="0">
              <a:lnSpc>
                <a:spcPct val="125000"/>
              </a:lnSpc>
              <a:spcBef>
                <a:spcPts val="1100"/>
              </a:spcBef>
              <a:spcAft>
                <a:spcPts val="1100"/>
              </a:spcAft>
              <a:buNone/>
            </a:pPr>
            <a:endParaRPr sz="3600">
              <a:solidFill>
                <a:srgbClr val="FFFFFF"/>
              </a:solidFill>
              <a:latin typeface="Raleway SemiBold"/>
              <a:ea typeface="Raleway SemiBold"/>
              <a:cs typeface="Raleway SemiBold"/>
              <a:sym typeface="Raleway SemiBold"/>
            </a:endParaRPr>
          </a:p>
        </p:txBody>
      </p:sp>
      <p:pic>
        <p:nvPicPr>
          <p:cNvPr id="382" name="Google Shape;382;p22"/>
          <p:cNvPicPr preferRelativeResize="0"/>
          <p:nvPr/>
        </p:nvPicPr>
        <p:blipFill>
          <a:blip r:embed="rId3">
            <a:alphaModFix/>
          </a:blip>
          <a:stretch>
            <a:fillRect/>
          </a:stretch>
        </p:blipFill>
        <p:spPr>
          <a:xfrm>
            <a:off x="3805750" y="3013500"/>
            <a:ext cx="1532500" cy="1532500"/>
          </a:xfrm>
          <a:prstGeom prst="rect">
            <a:avLst/>
          </a:prstGeom>
          <a:noFill/>
          <a:ln>
            <a:noFill/>
          </a:ln>
        </p:spPr>
      </p:pic>
      <p:pic>
        <p:nvPicPr>
          <p:cNvPr id="383" name="Google Shape;383;p22">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384" name="Google Shape;384;p22">
            <a:hlinkClick r:id="rId6"/>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4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20</a:t>
            </a:fld>
            <a:endParaRPr/>
          </a:p>
        </p:txBody>
      </p:sp>
      <p:sp>
        <p:nvSpPr>
          <p:cNvPr id="604" name="Google Shape;604;p40"/>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Medium"/>
                <a:ea typeface="Raleway Medium"/>
                <a:cs typeface="Raleway Medium"/>
                <a:sym typeface="Raleway Medium"/>
              </a:rPr>
              <a:t>What is DevOps </a:t>
            </a:r>
            <a:endParaRPr sz="3000">
              <a:solidFill>
                <a:srgbClr val="3F98CC"/>
              </a:solidFill>
            </a:endParaRPr>
          </a:p>
        </p:txBody>
      </p:sp>
      <p:pic>
        <p:nvPicPr>
          <p:cNvPr id="605" name="Google Shape;605;p40"/>
          <p:cNvPicPr preferRelativeResize="0"/>
          <p:nvPr/>
        </p:nvPicPr>
        <p:blipFill>
          <a:blip r:embed="rId3">
            <a:alphaModFix/>
          </a:blip>
          <a:stretch>
            <a:fillRect/>
          </a:stretch>
        </p:blipFill>
        <p:spPr>
          <a:xfrm>
            <a:off x="1113525" y="930100"/>
            <a:ext cx="6886150" cy="3843425"/>
          </a:xfrm>
          <a:prstGeom prst="rect">
            <a:avLst/>
          </a:prstGeom>
          <a:noFill/>
          <a:ln>
            <a:noFill/>
          </a:ln>
        </p:spPr>
      </p:pic>
      <p:sp>
        <p:nvSpPr>
          <p:cNvPr id="606" name="Google Shape;606;p40"/>
          <p:cNvSpPr txBox="1"/>
          <p:nvPr/>
        </p:nvSpPr>
        <p:spPr>
          <a:xfrm>
            <a:off x="336850" y="553025"/>
            <a:ext cx="2907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TR" sz="1800" b="1">
                <a:solidFill>
                  <a:srgbClr val="B45F06"/>
                </a:solidFill>
                <a:latin typeface="Barlow"/>
                <a:ea typeface="Barlow"/>
                <a:cs typeface="Barlow"/>
                <a:sym typeface="Barlow"/>
              </a:rPr>
              <a:t>Before Agile and DevOps;</a:t>
            </a:r>
            <a:endParaRPr sz="1800" b="1">
              <a:solidFill>
                <a:srgbClr val="B45F06"/>
              </a:solidFill>
              <a:latin typeface="Barlow"/>
              <a:ea typeface="Barlow"/>
              <a:cs typeface="Barlow"/>
              <a:sym typeface="Barlow"/>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4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21</a:t>
            </a:fld>
            <a:endParaRPr/>
          </a:p>
        </p:txBody>
      </p:sp>
      <p:sp>
        <p:nvSpPr>
          <p:cNvPr id="612" name="Google Shape;612;p41"/>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Medium"/>
                <a:ea typeface="Raleway Medium"/>
                <a:cs typeface="Raleway Medium"/>
                <a:sym typeface="Raleway Medium"/>
              </a:rPr>
              <a:t>What is DevOps </a:t>
            </a:r>
            <a:endParaRPr sz="3000">
              <a:solidFill>
                <a:srgbClr val="3F98CC"/>
              </a:solidFill>
            </a:endParaRPr>
          </a:p>
        </p:txBody>
      </p:sp>
      <p:pic>
        <p:nvPicPr>
          <p:cNvPr id="613" name="Google Shape;613;p41"/>
          <p:cNvPicPr preferRelativeResize="0"/>
          <p:nvPr/>
        </p:nvPicPr>
        <p:blipFill>
          <a:blip r:embed="rId3">
            <a:alphaModFix/>
          </a:blip>
          <a:stretch>
            <a:fillRect/>
          </a:stretch>
        </p:blipFill>
        <p:spPr>
          <a:xfrm>
            <a:off x="1128950" y="800200"/>
            <a:ext cx="7120474" cy="3974225"/>
          </a:xfrm>
          <a:prstGeom prst="rect">
            <a:avLst/>
          </a:prstGeom>
          <a:noFill/>
          <a:ln>
            <a:noFill/>
          </a:ln>
        </p:spPr>
      </p:pic>
      <p:sp>
        <p:nvSpPr>
          <p:cNvPr id="614" name="Google Shape;614;p41"/>
          <p:cNvSpPr txBox="1"/>
          <p:nvPr/>
        </p:nvSpPr>
        <p:spPr>
          <a:xfrm>
            <a:off x="336850" y="553025"/>
            <a:ext cx="2806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TR" sz="1800" b="1">
                <a:solidFill>
                  <a:srgbClr val="B45F06"/>
                </a:solidFill>
                <a:latin typeface="Barlow"/>
                <a:ea typeface="Barlow"/>
                <a:cs typeface="Barlow"/>
                <a:sym typeface="Barlow"/>
              </a:rPr>
              <a:t>After Agile and DevOps;</a:t>
            </a:r>
            <a:endParaRPr sz="1800" b="1">
              <a:solidFill>
                <a:srgbClr val="B45F06"/>
              </a:solidFill>
              <a:latin typeface="Barlow"/>
              <a:ea typeface="Barlow"/>
              <a:cs typeface="Barlow"/>
              <a:sym typeface="Barlow"/>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pic>
        <p:nvPicPr>
          <p:cNvPr id="619" name="Google Shape;619;p42"/>
          <p:cNvPicPr preferRelativeResize="0"/>
          <p:nvPr/>
        </p:nvPicPr>
        <p:blipFill>
          <a:blip r:embed="rId3">
            <a:alphaModFix/>
          </a:blip>
          <a:stretch>
            <a:fillRect/>
          </a:stretch>
        </p:blipFill>
        <p:spPr>
          <a:xfrm>
            <a:off x="2570643" y="0"/>
            <a:ext cx="6543981" cy="5111949"/>
          </a:xfrm>
          <a:prstGeom prst="rect">
            <a:avLst/>
          </a:prstGeom>
          <a:noFill/>
          <a:ln>
            <a:noFill/>
          </a:ln>
        </p:spPr>
      </p:pic>
      <p:sp>
        <p:nvSpPr>
          <p:cNvPr id="620" name="Google Shape;620;p42"/>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22</a:t>
            </a:fld>
            <a:endParaRPr/>
          </a:p>
        </p:txBody>
      </p:sp>
      <p:sp>
        <p:nvSpPr>
          <p:cNvPr id="621" name="Google Shape;621;p42"/>
          <p:cNvSpPr txBox="1">
            <a:spLocks noGrp="1"/>
          </p:cNvSpPr>
          <p:nvPr>
            <p:ph type="title"/>
          </p:nvPr>
        </p:nvSpPr>
        <p:spPr>
          <a:xfrm>
            <a:off x="431800" y="173800"/>
            <a:ext cx="31137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Medium"/>
                <a:ea typeface="Raleway Medium"/>
                <a:cs typeface="Raleway Medium"/>
                <a:sym typeface="Raleway Medium"/>
              </a:rPr>
              <a:t>What is DevOps</a:t>
            </a:r>
            <a:endParaRPr sz="3000">
              <a:solidFill>
                <a:srgbClr val="3F98CC"/>
              </a:solidFill>
            </a:endParaRPr>
          </a:p>
        </p:txBody>
      </p:sp>
      <p:pic>
        <p:nvPicPr>
          <p:cNvPr id="622" name="Google Shape;622;p42"/>
          <p:cNvPicPr preferRelativeResize="0"/>
          <p:nvPr/>
        </p:nvPicPr>
        <p:blipFill>
          <a:blip r:embed="rId4">
            <a:alphaModFix/>
          </a:blip>
          <a:stretch>
            <a:fillRect/>
          </a:stretch>
        </p:blipFill>
        <p:spPr>
          <a:xfrm>
            <a:off x="291125" y="1647750"/>
            <a:ext cx="2523075" cy="1209700"/>
          </a:xfrm>
          <a:prstGeom prst="rect">
            <a:avLst/>
          </a:prstGeom>
          <a:noFill/>
          <a:ln>
            <a:noFill/>
          </a:ln>
        </p:spPr>
      </p:pic>
      <p:sp>
        <p:nvSpPr>
          <p:cNvPr id="623" name="Google Shape;623;p42"/>
          <p:cNvSpPr txBox="1"/>
          <p:nvPr/>
        </p:nvSpPr>
        <p:spPr>
          <a:xfrm>
            <a:off x="336850" y="629225"/>
            <a:ext cx="2516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TR" sz="1800" b="1">
                <a:solidFill>
                  <a:srgbClr val="B45F06"/>
                </a:solidFill>
                <a:latin typeface="Barlow"/>
                <a:ea typeface="Barlow"/>
                <a:cs typeface="Barlow"/>
                <a:sym typeface="Barlow"/>
              </a:rPr>
              <a:t>DevOps Culture;</a:t>
            </a:r>
            <a:endParaRPr sz="1800" b="1">
              <a:solidFill>
                <a:srgbClr val="B45F06"/>
              </a:solidFill>
              <a:latin typeface="Barlow"/>
              <a:ea typeface="Barlow"/>
              <a:cs typeface="Barlow"/>
              <a:sym typeface="Barlow"/>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43"/>
          <p:cNvSpPr txBox="1">
            <a:spLocks noGrp="1"/>
          </p:cNvSpPr>
          <p:nvPr>
            <p:ph type="ctrTitle"/>
          </p:nvPr>
        </p:nvSpPr>
        <p:spPr>
          <a:xfrm>
            <a:off x="969100" y="2385300"/>
            <a:ext cx="7503900" cy="830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tr-TR" sz="3200" b="1">
                <a:latin typeface="Comic Sans MS"/>
                <a:ea typeface="Comic Sans MS"/>
                <a:cs typeface="Comic Sans MS"/>
                <a:sym typeface="Comic Sans MS"/>
              </a:rPr>
              <a:t>What is DevSecOps?</a:t>
            </a:r>
            <a:endParaRPr sz="3200" b="1">
              <a:latin typeface="Comic Sans MS"/>
              <a:ea typeface="Comic Sans MS"/>
              <a:cs typeface="Comic Sans MS"/>
              <a:sym typeface="Comic Sans MS"/>
            </a:endParaRPr>
          </a:p>
        </p:txBody>
      </p:sp>
      <p:pic>
        <p:nvPicPr>
          <p:cNvPr id="629" name="Google Shape;629;p43"/>
          <p:cNvPicPr preferRelativeResize="0"/>
          <p:nvPr/>
        </p:nvPicPr>
        <p:blipFill>
          <a:blip r:embed="rId3">
            <a:alphaModFix/>
          </a:blip>
          <a:stretch>
            <a:fillRect/>
          </a:stretch>
        </p:blipFill>
        <p:spPr>
          <a:xfrm>
            <a:off x="3923175" y="182775"/>
            <a:ext cx="1297650" cy="2011150"/>
          </a:xfrm>
          <a:prstGeom prst="rect">
            <a:avLst/>
          </a:prstGeom>
          <a:noFill/>
          <a:ln>
            <a:noFill/>
          </a:ln>
        </p:spPr>
      </p:pic>
      <p:pic>
        <p:nvPicPr>
          <p:cNvPr id="630" name="Google Shape;630;p43">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631" name="Google Shape;631;p43">
            <a:hlinkClick r:id="rId6"/>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44"/>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24</a:t>
            </a:fld>
            <a:endParaRPr/>
          </a:p>
        </p:txBody>
      </p:sp>
      <p:sp>
        <p:nvSpPr>
          <p:cNvPr id="637" name="Google Shape;637;p44"/>
          <p:cNvSpPr txBox="1">
            <a:spLocks noGrp="1"/>
          </p:cNvSpPr>
          <p:nvPr>
            <p:ph type="title"/>
          </p:nvPr>
        </p:nvSpPr>
        <p:spPr>
          <a:xfrm>
            <a:off x="431800" y="173800"/>
            <a:ext cx="37512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Medium"/>
                <a:ea typeface="Raleway Medium"/>
                <a:cs typeface="Raleway Medium"/>
                <a:sym typeface="Raleway Medium"/>
              </a:rPr>
              <a:t>What is DevSecOps</a:t>
            </a:r>
            <a:endParaRPr sz="3000">
              <a:solidFill>
                <a:srgbClr val="3F98CC"/>
              </a:solidFill>
            </a:endParaRPr>
          </a:p>
        </p:txBody>
      </p:sp>
      <p:pic>
        <p:nvPicPr>
          <p:cNvPr id="638" name="Google Shape;638;p44"/>
          <p:cNvPicPr preferRelativeResize="0"/>
          <p:nvPr/>
        </p:nvPicPr>
        <p:blipFill rotWithShape="1">
          <a:blip r:embed="rId3">
            <a:alphaModFix/>
          </a:blip>
          <a:srcRect t="18113"/>
          <a:stretch/>
        </p:blipFill>
        <p:spPr>
          <a:xfrm>
            <a:off x="152400" y="1003875"/>
            <a:ext cx="8819299" cy="39682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4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25</a:t>
            </a:fld>
            <a:endParaRPr/>
          </a:p>
        </p:txBody>
      </p:sp>
      <p:sp>
        <p:nvSpPr>
          <p:cNvPr id="644" name="Google Shape;644;p45"/>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Medium"/>
                <a:ea typeface="Raleway Medium"/>
                <a:cs typeface="Raleway Medium"/>
                <a:sym typeface="Raleway Medium"/>
              </a:rPr>
              <a:t>What is DevOps (Summary) </a:t>
            </a:r>
            <a:endParaRPr sz="3000">
              <a:solidFill>
                <a:srgbClr val="3F98CC"/>
              </a:solidFill>
            </a:endParaRPr>
          </a:p>
        </p:txBody>
      </p:sp>
      <p:sp>
        <p:nvSpPr>
          <p:cNvPr id="645" name="Google Shape;645;p45"/>
          <p:cNvSpPr txBox="1"/>
          <p:nvPr/>
        </p:nvSpPr>
        <p:spPr>
          <a:xfrm>
            <a:off x="208515" y="3431416"/>
            <a:ext cx="8440500" cy="1329300"/>
          </a:xfrm>
          <a:prstGeom prst="rect">
            <a:avLst/>
          </a:prstGeom>
          <a:noFill/>
          <a:ln>
            <a:noFill/>
          </a:ln>
        </p:spPr>
        <p:txBody>
          <a:bodyPr spcFirstLastPara="1" wrap="square" lIns="91425" tIns="91425" rIns="91425" bIns="91425" anchor="t" anchorCtr="0">
            <a:noAutofit/>
          </a:bodyPr>
          <a:lstStyle/>
          <a:p>
            <a:pPr marL="457200" marR="0" lvl="0" indent="-320675" algn="l" rtl="0">
              <a:lnSpc>
                <a:spcPct val="115000"/>
              </a:lnSpc>
              <a:spcBef>
                <a:spcPts val="0"/>
              </a:spcBef>
              <a:spcAft>
                <a:spcPts val="0"/>
              </a:spcAft>
              <a:buClr>
                <a:srgbClr val="002060"/>
              </a:buClr>
              <a:buSzPts val="1450"/>
              <a:buFont typeface="Arial"/>
              <a:buChar char="●"/>
            </a:pPr>
            <a:r>
              <a:rPr lang="tr-TR" sz="1450" b="1" i="0" u="none" strike="noStrike" cap="none">
                <a:solidFill>
                  <a:srgbClr val="002060"/>
                </a:solidFill>
                <a:highlight>
                  <a:srgbClr val="FFFFFF"/>
                </a:highlight>
                <a:latin typeface="Arial"/>
                <a:ea typeface="Arial"/>
                <a:cs typeface="Arial"/>
                <a:sym typeface="Arial"/>
              </a:rPr>
              <a:t>DevOps</a:t>
            </a:r>
            <a:r>
              <a:rPr lang="tr-TR" sz="1450" b="0" i="0" u="none" strike="noStrike" cap="none">
                <a:solidFill>
                  <a:srgbClr val="002060"/>
                </a:solidFill>
                <a:highlight>
                  <a:srgbClr val="FFFFFF"/>
                </a:highlight>
                <a:latin typeface="Arial"/>
                <a:ea typeface="Arial"/>
                <a:cs typeface="Arial"/>
                <a:sym typeface="Arial"/>
              </a:rPr>
              <a:t> is an evolution from the Agile Model of software development</a:t>
            </a:r>
            <a:endParaRPr sz="1450" b="0" i="0" u="none" strike="noStrike" cap="none">
              <a:solidFill>
                <a:srgbClr val="002060"/>
              </a:solidFill>
              <a:highlight>
                <a:srgbClr val="FFFFFF"/>
              </a:highlight>
              <a:latin typeface="Arial"/>
              <a:ea typeface="Arial"/>
              <a:cs typeface="Arial"/>
              <a:sym typeface="Arial"/>
            </a:endParaRPr>
          </a:p>
          <a:p>
            <a:pPr marL="457200" marR="0" lvl="0" indent="-320675" algn="l" rtl="0">
              <a:lnSpc>
                <a:spcPct val="115000"/>
              </a:lnSpc>
              <a:spcBef>
                <a:spcPts val="0"/>
              </a:spcBef>
              <a:spcAft>
                <a:spcPts val="0"/>
              </a:spcAft>
              <a:buClr>
                <a:srgbClr val="002060"/>
              </a:buClr>
              <a:buSzPts val="1450"/>
              <a:buFont typeface="Arial"/>
              <a:buChar char="●"/>
            </a:pPr>
            <a:r>
              <a:rPr lang="tr-TR" sz="1450" b="0" i="0" u="none" strike="noStrike" cap="none">
                <a:solidFill>
                  <a:srgbClr val="002060"/>
                </a:solidFill>
                <a:highlight>
                  <a:srgbClr val="FFFFFF"/>
                </a:highlight>
                <a:latin typeface="Arial"/>
                <a:ea typeface="Arial"/>
                <a:cs typeface="Arial"/>
                <a:sym typeface="Arial"/>
              </a:rPr>
              <a:t>DevOps addressed the gap between Developers and Operations</a:t>
            </a:r>
            <a:endParaRPr/>
          </a:p>
          <a:p>
            <a:pPr marL="457200" marR="0" lvl="0" indent="-320675" algn="l" rtl="0">
              <a:lnSpc>
                <a:spcPct val="115000"/>
              </a:lnSpc>
              <a:spcBef>
                <a:spcPts val="0"/>
              </a:spcBef>
              <a:spcAft>
                <a:spcPts val="0"/>
              </a:spcAft>
              <a:buClr>
                <a:srgbClr val="002060"/>
              </a:buClr>
              <a:buSzPts val="1450"/>
              <a:buFont typeface="Arial"/>
              <a:buChar char="●"/>
            </a:pPr>
            <a:r>
              <a:rPr lang="tr-TR" sz="1450" b="0" i="0" u="none" strike="noStrike" cap="none">
                <a:solidFill>
                  <a:srgbClr val="002060"/>
                </a:solidFill>
                <a:highlight>
                  <a:srgbClr val="FFFFFF"/>
                </a:highlight>
                <a:latin typeface="Arial"/>
                <a:ea typeface="Arial"/>
                <a:cs typeface="Arial"/>
                <a:sym typeface="Arial"/>
              </a:rPr>
              <a:t>The development team will submit the application to the operations team for implementation</a:t>
            </a:r>
            <a:endParaRPr sz="1450" b="0" i="0" u="none" strike="noStrike" cap="none">
              <a:solidFill>
                <a:srgbClr val="002060"/>
              </a:solidFill>
              <a:highlight>
                <a:srgbClr val="FFFFFF"/>
              </a:highlight>
              <a:latin typeface="Arial"/>
              <a:ea typeface="Arial"/>
              <a:cs typeface="Arial"/>
              <a:sym typeface="Arial"/>
            </a:endParaRPr>
          </a:p>
          <a:p>
            <a:pPr marL="457200" marR="0" lvl="0" indent="-320675" algn="l" rtl="0">
              <a:lnSpc>
                <a:spcPct val="115000"/>
              </a:lnSpc>
              <a:spcBef>
                <a:spcPts val="0"/>
              </a:spcBef>
              <a:spcAft>
                <a:spcPts val="0"/>
              </a:spcAft>
              <a:buClr>
                <a:srgbClr val="002060"/>
              </a:buClr>
              <a:buSzPts val="1450"/>
              <a:buFont typeface="Arial"/>
              <a:buChar char="●"/>
            </a:pPr>
            <a:r>
              <a:rPr lang="tr-TR" sz="1450" b="0" i="0" u="none" strike="noStrike" cap="none">
                <a:solidFill>
                  <a:srgbClr val="002060"/>
                </a:solidFill>
                <a:highlight>
                  <a:srgbClr val="FFFFFF"/>
                </a:highlight>
                <a:latin typeface="Arial"/>
                <a:ea typeface="Arial"/>
                <a:cs typeface="Arial"/>
                <a:sym typeface="Arial"/>
              </a:rPr>
              <a:t>The operations team will monitor the application and provide relevant feedback to developers</a:t>
            </a:r>
            <a:endParaRPr sz="1450" b="0" i="0" u="none" strike="noStrike" cap="none">
              <a:solidFill>
                <a:srgbClr val="002060"/>
              </a:solidFill>
              <a:highlight>
                <a:srgbClr val="FFFFFF"/>
              </a:highlight>
              <a:latin typeface="Arial"/>
              <a:ea typeface="Arial"/>
              <a:cs typeface="Arial"/>
              <a:sym typeface="Arial"/>
            </a:endParaRPr>
          </a:p>
        </p:txBody>
      </p:sp>
      <p:pic>
        <p:nvPicPr>
          <p:cNvPr id="646" name="Google Shape;646;p45"/>
          <p:cNvPicPr preferRelativeResize="0"/>
          <p:nvPr/>
        </p:nvPicPr>
        <p:blipFill rotWithShape="1">
          <a:blip r:embed="rId3">
            <a:alphaModFix/>
          </a:blip>
          <a:srcRect l="8452" t="31736" r="9640" b="29724"/>
          <a:stretch/>
        </p:blipFill>
        <p:spPr>
          <a:xfrm>
            <a:off x="384902" y="1124783"/>
            <a:ext cx="8040915" cy="2127103"/>
          </a:xfrm>
          <a:prstGeom prst="rect">
            <a:avLst/>
          </a:prstGeom>
          <a:noFill/>
          <a:ln>
            <a:noFill/>
          </a:ln>
        </p:spPr>
      </p:pic>
      <p:pic>
        <p:nvPicPr>
          <p:cNvPr id="647" name="Google Shape;647;p45"/>
          <p:cNvPicPr preferRelativeResize="0"/>
          <p:nvPr/>
        </p:nvPicPr>
        <p:blipFill rotWithShape="1">
          <a:blip r:embed="rId4">
            <a:alphaModFix/>
          </a:blip>
          <a:srcRect l="53691" t="31526" r="22023" b="54798"/>
          <a:stretch/>
        </p:blipFill>
        <p:spPr>
          <a:xfrm>
            <a:off x="4635785" y="766745"/>
            <a:ext cx="2565546" cy="812216"/>
          </a:xfrm>
          <a:prstGeom prst="rect">
            <a:avLst/>
          </a:prstGeom>
          <a:noFill/>
          <a:ln>
            <a:noFill/>
          </a:ln>
        </p:spPr>
      </p:pic>
      <p:sp>
        <p:nvSpPr>
          <p:cNvPr id="648" name="Google Shape;648;p45"/>
          <p:cNvSpPr txBox="1"/>
          <p:nvPr/>
        </p:nvSpPr>
        <p:spPr>
          <a:xfrm>
            <a:off x="453976" y="2415100"/>
            <a:ext cx="1290600" cy="812100"/>
          </a:xfrm>
          <a:prstGeom prst="rect">
            <a:avLst/>
          </a:prstGeom>
          <a:solidFill>
            <a:srgbClr val="B996FF"/>
          </a:solidFill>
          <a:ln w="38100" cap="flat" cmpd="sng">
            <a:solidFill>
              <a:srgbClr val="FFFFFF"/>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tr-TR" sz="1400" b="0" i="0" u="none" strike="noStrike" cap="none">
                <a:solidFill>
                  <a:srgbClr val="FFFFFF"/>
                </a:solidFill>
                <a:latin typeface="Arial"/>
                <a:ea typeface="Arial"/>
                <a:cs typeface="Arial"/>
                <a:sym typeface="Arial"/>
              </a:rPr>
              <a:t>Client</a:t>
            </a:r>
            <a:endParaRPr/>
          </a:p>
          <a:p>
            <a:pPr marL="0" marR="0" lvl="0" indent="0" algn="ctr" rtl="0">
              <a:lnSpc>
                <a:spcPct val="100000"/>
              </a:lnSpc>
              <a:spcBef>
                <a:spcPts val="0"/>
              </a:spcBef>
              <a:spcAft>
                <a:spcPts val="0"/>
              </a:spcAft>
              <a:buNone/>
            </a:pPr>
            <a:r>
              <a:rPr lang="tr-TR" sz="1400" b="0" i="0" u="none" strike="noStrike" cap="none">
                <a:solidFill>
                  <a:srgbClr val="FFFFFF"/>
                </a:solidFill>
                <a:latin typeface="Arial"/>
                <a:ea typeface="Arial"/>
                <a:cs typeface="Arial"/>
                <a:sym typeface="Arial"/>
              </a:rPr>
              <a:t>+</a:t>
            </a:r>
            <a:endParaRPr/>
          </a:p>
          <a:p>
            <a:pPr marL="0" marR="0" lvl="0" indent="0" algn="ctr" rtl="0">
              <a:lnSpc>
                <a:spcPct val="100000"/>
              </a:lnSpc>
              <a:spcBef>
                <a:spcPts val="0"/>
              </a:spcBef>
              <a:spcAft>
                <a:spcPts val="0"/>
              </a:spcAft>
              <a:buNone/>
            </a:pPr>
            <a:r>
              <a:rPr lang="tr-TR" sz="1400" b="0" i="0" u="none" strike="noStrike" cap="none">
                <a:solidFill>
                  <a:srgbClr val="FFFFFF"/>
                </a:solidFill>
                <a:latin typeface="Arial"/>
                <a:ea typeface="Arial"/>
                <a:cs typeface="Arial"/>
                <a:sym typeface="Arial"/>
              </a:rPr>
              <a:t>Requirements</a:t>
            </a:r>
            <a:endParaRPr sz="1400" b="0" i="0" u="none" strike="noStrike" cap="none">
              <a:solidFill>
                <a:srgbClr val="FFFFFF"/>
              </a:solidFill>
              <a:latin typeface="Arial"/>
              <a:ea typeface="Arial"/>
              <a:cs typeface="Arial"/>
              <a:sym typeface="Arial"/>
            </a:endParaRPr>
          </a:p>
        </p:txBody>
      </p:sp>
      <p:pic>
        <p:nvPicPr>
          <p:cNvPr id="649" name="Google Shape;649;p45"/>
          <p:cNvPicPr preferRelativeResize="0"/>
          <p:nvPr/>
        </p:nvPicPr>
        <p:blipFill rotWithShape="1">
          <a:blip r:embed="rId5">
            <a:alphaModFix/>
          </a:blip>
          <a:srcRect l="53732" t="45018" r="22856" b="38858"/>
          <a:stretch/>
        </p:blipFill>
        <p:spPr>
          <a:xfrm>
            <a:off x="4722299" y="2275418"/>
            <a:ext cx="2420975" cy="937384"/>
          </a:xfrm>
          <a:prstGeom prst="rect">
            <a:avLst/>
          </a:prstGeom>
          <a:noFill/>
          <a:ln>
            <a:noFill/>
          </a:ln>
        </p:spPr>
      </p:pic>
      <p:sp>
        <p:nvSpPr>
          <p:cNvPr id="650" name="Google Shape;650;p45"/>
          <p:cNvSpPr txBox="1"/>
          <p:nvPr/>
        </p:nvSpPr>
        <p:spPr>
          <a:xfrm>
            <a:off x="3490201" y="2402037"/>
            <a:ext cx="1290600" cy="812100"/>
          </a:xfrm>
          <a:prstGeom prst="rect">
            <a:avLst/>
          </a:prstGeom>
          <a:solidFill>
            <a:srgbClr val="B996FF"/>
          </a:solidFill>
          <a:ln w="38100" cap="flat" cmpd="sng">
            <a:solidFill>
              <a:srgbClr val="FFFFFF"/>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tr-TR" sz="1400" b="0" i="0" u="none" strike="noStrike" cap="none">
                <a:solidFill>
                  <a:srgbClr val="FFFFFF"/>
                </a:solidFill>
                <a:latin typeface="Arial"/>
                <a:ea typeface="Arial"/>
                <a:cs typeface="Arial"/>
                <a:sym typeface="Arial"/>
              </a:rPr>
              <a:t>Development</a:t>
            </a:r>
            <a:endParaRPr/>
          </a:p>
          <a:p>
            <a:pPr marL="0" marR="0" lvl="0" indent="0" algn="ctr" rtl="0">
              <a:lnSpc>
                <a:spcPct val="100000"/>
              </a:lnSpc>
              <a:spcBef>
                <a:spcPts val="0"/>
              </a:spcBef>
              <a:spcAft>
                <a:spcPts val="0"/>
              </a:spcAft>
              <a:buNone/>
            </a:pPr>
            <a:r>
              <a:rPr lang="tr-TR" sz="1400" b="0" i="0" u="none" strike="noStrike" cap="none">
                <a:solidFill>
                  <a:srgbClr val="FFFFFF"/>
                </a:solidFill>
                <a:latin typeface="Arial"/>
                <a:ea typeface="Arial"/>
                <a:cs typeface="Arial"/>
                <a:sym typeface="Arial"/>
              </a:rPr>
              <a:t>+</a:t>
            </a:r>
            <a:endParaRPr/>
          </a:p>
          <a:p>
            <a:pPr marL="0" marR="0" lvl="0" indent="0" algn="ctr" rtl="0">
              <a:lnSpc>
                <a:spcPct val="100000"/>
              </a:lnSpc>
              <a:spcBef>
                <a:spcPts val="0"/>
              </a:spcBef>
              <a:spcAft>
                <a:spcPts val="0"/>
              </a:spcAft>
              <a:buNone/>
            </a:pPr>
            <a:r>
              <a:rPr lang="tr-TR" sz="1400" b="0" i="0" u="none" strike="noStrike" cap="none">
                <a:solidFill>
                  <a:srgbClr val="FFFFFF"/>
                </a:solidFill>
                <a:latin typeface="Arial"/>
                <a:ea typeface="Arial"/>
                <a:cs typeface="Arial"/>
                <a:sym typeface="Arial"/>
              </a:rPr>
              <a:t>Testing</a:t>
            </a:r>
            <a:endParaRPr sz="1400" b="0" i="0" u="none" strike="noStrike" cap="none">
              <a:solidFill>
                <a:srgbClr val="FFFFFF"/>
              </a:solidFill>
              <a:latin typeface="Arial"/>
              <a:ea typeface="Arial"/>
              <a:cs typeface="Arial"/>
              <a:sym typeface="Arial"/>
            </a:endParaRPr>
          </a:p>
        </p:txBody>
      </p:sp>
      <p:sp>
        <p:nvSpPr>
          <p:cNvPr id="651" name="Google Shape;651;p45"/>
          <p:cNvSpPr txBox="1"/>
          <p:nvPr/>
        </p:nvSpPr>
        <p:spPr>
          <a:xfrm>
            <a:off x="7184570" y="2378155"/>
            <a:ext cx="1232700" cy="812100"/>
          </a:xfrm>
          <a:prstGeom prst="rect">
            <a:avLst/>
          </a:prstGeom>
          <a:solidFill>
            <a:srgbClr val="B996FF"/>
          </a:solidFill>
          <a:ln w="38100" cap="flat" cmpd="sng">
            <a:solidFill>
              <a:srgbClr val="FFFFFF"/>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tr-TR" sz="1400" b="0" i="0" u="none" strike="noStrike" cap="none">
                <a:solidFill>
                  <a:srgbClr val="FFFFFF"/>
                </a:solidFill>
                <a:latin typeface="Arial"/>
                <a:ea typeface="Arial"/>
                <a:cs typeface="Arial"/>
                <a:sym typeface="Arial"/>
              </a:rPr>
              <a:t>Operations</a:t>
            </a:r>
            <a:endParaRPr/>
          </a:p>
          <a:p>
            <a:pPr marL="0" marR="0" lvl="0" indent="0" algn="ctr" rtl="0">
              <a:lnSpc>
                <a:spcPct val="100000"/>
              </a:lnSpc>
              <a:spcBef>
                <a:spcPts val="0"/>
              </a:spcBef>
              <a:spcAft>
                <a:spcPts val="0"/>
              </a:spcAft>
              <a:buNone/>
            </a:pPr>
            <a:r>
              <a:rPr lang="tr-TR" sz="1400" b="0" i="0" u="none" strike="noStrike" cap="none">
                <a:solidFill>
                  <a:srgbClr val="FFFFFF"/>
                </a:solidFill>
                <a:latin typeface="Arial"/>
                <a:ea typeface="Arial"/>
                <a:cs typeface="Arial"/>
                <a:sym typeface="Arial"/>
              </a:rPr>
              <a:t>+</a:t>
            </a:r>
            <a:endParaRPr/>
          </a:p>
          <a:p>
            <a:pPr marL="0" marR="0" lvl="0" indent="0" algn="ctr" rtl="0">
              <a:lnSpc>
                <a:spcPct val="100000"/>
              </a:lnSpc>
              <a:spcBef>
                <a:spcPts val="0"/>
              </a:spcBef>
              <a:spcAft>
                <a:spcPts val="0"/>
              </a:spcAft>
              <a:buNone/>
            </a:pPr>
            <a:r>
              <a:rPr lang="tr-TR" sz="1400" b="0" i="0" u="none" strike="noStrike" cap="none">
                <a:solidFill>
                  <a:srgbClr val="FFFFFF"/>
                </a:solidFill>
                <a:latin typeface="Arial"/>
                <a:ea typeface="Arial"/>
                <a:cs typeface="Arial"/>
                <a:sym typeface="Arial"/>
              </a:rPr>
              <a:t>Infrastructure</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46"/>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26</a:t>
            </a:fld>
            <a:endParaRPr/>
          </a:p>
        </p:txBody>
      </p:sp>
      <p:sp>
        <p:nvSpPr>
          <p:cNvPr id="657" name="Google Shape;657;p46"/>
          <p:cNvSpPr txBox="1">
            <a:spLocks noGrp="1"/>
          </p:cNvSpPr>
          <p:nvPr>
            <p:ph type="title"/>
          </p:nvPr>
        </p:nvSpPr>
        <p:spPr>
          <a:xfrm>
            <a:off x="2461575" y="2208200"/>
            <a:ext cx="5061000" cy="464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tr-TR" sz="2400">
                <a:solidFill>
                  <a:srgbClr val="0A3534"/>
                </a:solidFill>
                <a:latin typeface="Proxima Nova Semibold"/>
                <a:ea typeface="Proxima Nova Semibold"/>
                <a:cs typeface="Proxima Nova Semibold"/>
                <a:sym typeface="Proxima Nova Semibold"/>
              </a:rPr>
              <a:t>What are the DevOps phases?</a:t>
            </a:r>
            <a:endParaRPr sz="2400">
              <a:solidFill>
                <a:srgbClr val="0A3534"/>
              </a:solidFill>
              <a:latin typeface="Proxima Nova Semibold"/>
              <a:ea typeface="Proxima Nova Semibold"/>
              <a:cs typeface="Proxima Nova Semibold"/>
              <a:sym typeface="Proxima Nova Semibold"/>
            </a:endParaRPr>
          </a:p>
        </p:txBody>
      </p:sp>
      <p:pic>
        <p:nvPicPr>
          <p:cNvPr id="658" name="Google Shape;658;p46">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659" name="Google Shape;659;p46">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60" name="Google Shape;660;p46"/>
          <p:cNvPicPr preferRelativeResize="0"/>
          <p:nvPr/>
        </p:nvPicPr>
        <p:blipFill rotWithShape="1">
          <a:blip r:embed="rId6">
            <a:alphaModFix/>
          </a:blip>
          <a:srcRect t="12942" b="22508"/>
          <a:stretch/>
        </p:blipFill>
        <p:spPr>
          <a:xfrm>
            <a:off x="2962150" y="2816725"/>
            <a:ext cx="3219700" cy="1620975"/>
          </a:xfrm>
          <a:prstGeom prst="rect">
            <a:avLst/>
          </a:prstGeom>
          <a:noFill/>
          <a:ln>
            <a:noFill/>
          </a:ln>
        </p:spPr>
      </p:pic>
      <p:pic>
        <p:nvPicPr>
          <p:cNvPr id="661" name="Google Shape;661;p46"/>
          <p:cNvPicPr preferRelativeResize="0"/>
          <p:nvPr/>
        </p:nvPicPr>
        <p:blipFill>
          <a:blip r:embed="rId7">
            <a:alphaModFix/>
          </a:blip>
          <a:stretch>
            <a:fillRect/>
          </a:stretch>
        </p:blipFill>
        <p:spPr>
          <a:xfrm>
            <a:off x="3846975" y="30375"/>
            <a:ext cx="1297650" cy="2011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47"/>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DevOps Phases</a:t>
            </a:r>
            <a:endParaRPr sz="3600">
              <a:solidFill>
                <a:srgbClr val="741B47"/>
              </a:solidFill>
              <a:latin typeface="Raleway Medium"/>
              <a:ea typeface="Raleway Medium"/>
              <a:cs typeface="Raleway Medium"/>
              <a:sym typeface="Raleway Medium"/>
            </a:endParaRPr>
          </a:p>
        </p:txBody>
      </p:sp>
      <p:sp>
        <p:nvSpPr>
          <p:cNvPr id="667" name="Google Shape;667;p47"/>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Medium"/>
                <a:ea typeface="Raleway Medium"/>
                <a:cs typeface="Raleway Medium"/>
                <a:sym typeface="Raleway Medium"/>
              </a:rPr>
              <a:t>2</a:t>
            </a:r>
            <a:endParaRPr sz="3600" b="0" i="0" u="none" strike="noStrike" cap="none">
              <a:solidFill>
                <a:schemeClr val="lt1"/>
              </a:solidFill>
              <a:latin typeface="Raleway Medium"/>
              <a:ea typeface="Raleway Medium"/>
              <a:cs typeface="Raleway Medium"/>
              <a:sym typeface="Raleway Medium"/>
            </a:endParaRPr>
          </a:p>
        </p:txBody>
      </p:sp>
      <p:pic>
        <p:nvPicPr>
          <p:cNvPr id="668" name="Google Shape;668;p47"/>
          <p:cNvPicPr preferRelativeResize="0"/>
          <p:nvPr/>
        </p:nvPicPr>
        <p:blipFill>
          <a:blip r:embed="rId3">
            <a:alphaModFix/>
          </a:blip>
          <a:stretch>
            <a:fillRect/>
          </a:stretch>
        </p:blipFill>
        <p:spPr>
          <a:xfrm>
            <a:off x="5042700" y="1376150"/>
            <a:ext cx="3729776" cy="24550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4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28</a:t>
            </a:fld>
            <a:endParaRPr/>
          </a:p>
        </p:txBody>
      </p:sp>
      <p:sp>
        <p:nvSpPr>
          <p:cNvPr id="674" name="Google Shape;674;p48"/>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Medium"/>
                <a:ea typeface="Raleway Medium"/>
                <a:cs typeface="Raleway Medium"/>
                <a:sym typeface="Raleway Medium"/>
              </a:rPr>
              <a:t>DevOps Phases</a:t>
            </a:r>
            <a:endParaRPr sz="3000">
              <a:solidFill>
                <a:srgbClr val="3F98CC"/>
              </a:solidFill>
            </a:endParaRPr>
          </a:p>
        </p:txBody>
      </p:sp>
      <p:pic>
        <p:nvPicPr>
          <p:cNvPr id="675" name="Google Shape;675;p48"/>
          <p:cNvPicPr preferRelativeResize="0"/>
          <p:nvPr/>
        </p:nvPicPr>
        <p:blipFill>
          <a:blip r:embed="rId3">
            <a:alphaModFix/>
          </a:blip>
          <a:stretch>
            <a:fillRect/>
          </a:stretch>
        </p:blipFill>
        <p:spPr>
          <a:xfrm>
            <a:off x="980975" y="800200"/>
            <a:ext cx="7473701" cy="384620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4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29</a:t>
            </a:fld>
            <a:endParaRPr/>
          </a:p>
        </p:txBody>
      </p:sp>
      <p:sp>
        <p:nvSpPr>
          <p:cNvPr id="681" name="Google Shape;681;p49"/>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Medium"/>
                <a:ea typeface="Raleway Medium"/>
                <a:cs typeface="Raleway Medium"/>
                <a:sym typeface="Raleway Medium"/>
              </a:rPr>
              <a:t>DevOps Phases</a:t>
            </a:r>
            <a:endParaRPr sz="3000">
              <a:solidFill>
                <a:srgbClr val="3F98CC"/>
              </a:solidFill>
            </a:endParaRPr>
          </a:p>
        </p:txBody>
      </p:sp>
      <p:pic>
        <p:nvPicPr>
          <p:cNvPr id="682" name="Google Shape;682;p49"/>
          <p:cNvPicPr preferRelativeResize="0"/>
          <p:nvPr/>
        </p:nvPicPr>
        <p:blipFill rotWithShape="1">
          <a:blip r:embed="rId3">
            <a:alphaModFix/>
          </a:blip>
          <a:srcRect t="5336" r="30478" b="50002"/>
          <a:stretch/>
        </p:blipFill>
        <p:spPr>
          <a:xfrm>
            <a:off x="533875" y="995100"/>
            <a:ext cx="7650484" cy="3295450"/>
          </a:xfrm>
          <a:prstGeom prst="rect">
            <a:avLst/>
          </a:prstGeom>
          <a:noFill/>
          <a:ln>
            <a:noFill/>
          </a:ln>
        </p:spPr>
      </p:pic>
      <p:sp>
        <p:nvSpPr>
          <p:cNvPr id="683" name="Google Shape;683;p49"/>
          <p:cNvSpPr txBox="1"/>
          <p:nvPr/>
        </p:nvSpPr>
        <p:spPr>
          <a:xfrm>
            <a:off x="4440105" y="2380306"/>
            <a:ext cx="3646800" cy="1479000"/>
          </a:xfrm>
          <a:prstGeom prst="rect">
            <a:avLst/>
          </a:prstGeom>
          <a:solidFill>
            <a:srgbClr val="B996FF"/>
          </a:solidFill>
          <a:ln w="38100" cap="flat" cmpd="sng">
            <a:solidFill>
              <a:srgbClr val="FFFFFF"/>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tr-TR" sz="1600" b="0" i="0" u="none" strike="noStrike" cap="none">
                <a:solidFill>
                  <a:srgbClr val="FFFFFF"/>
                </a:solidFill>
                <a:latin typeface="Arial"/>
                <a:ea typeface="Arial"/>
                <a:cs typeface="Arial"/>
                <a:sym typeface="Arial"/>
              </a:rPr>
              <a:t>Business owners and software development team discuss project goals and create a plan</a:t>
            </a:r>
            <a:endParaRPr sz="1600" b="0" i="0" u="none" strike="noStrike" cap="none">
              <a:solidFill>
                <a:srgbClr val="FFFFFF"/>
              </a:solidFill>
              <a:latin typeface="Arial"/>
              <a:ea typeface="Arial"/>
              <a:cs typeface="Arial"/>
              <a:sym typeface="Arial"/>
            </a:endParaRPr>
          </a:p>
        </p:txBody>
      </p:sp>
      <p:sp>
        <p:nvSpPr>
          <p:cNvPr id="684" name="Google Shape;684;p49"/>
          <p:cNvSpPr txBox="1"/>
          <p:nvPr/>
        </p:nvSpPr>
        <p:spPr>
          <a:xfrm>
            <a:off x="413050" y="629225"/>
            <a:ext cx="2516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TR" sz="1800" b="1">
                <a:solidFill>
                  <a:srgbClr val="B45F06"/>
                </a:solidFill>
                <a:latin typeface="Barlow"/>
                <a:ea typeface="Barlow"/>
                <a:cs typeface="Barlow"/>
                <a:sym typeface="Barlow"/>
              </a:rPr>
              <a:t>PLAN PHASE</a:t>
            </a:r>
            <a:endParaRPr sz="1800" b="1">
              <a:solidFill>
                <a:srgbClr val="B45F06"/>
              </a:solidFill>
              <a:latin typeface="Barlow"/>
              <a:ea typeface="Barlow"/>
              <a:cs typeface="Barlow"/>
              <a:sym typeface="Barlow"/>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23"/>
          <p:cNvSpPr txBox="1">
            <a:spLocks noGrp="1"/>
          </p:cNvSpPr>
          <p:nvPr>
            <p:ph type="sldNum" idx="12"/>
          </p:nvPr>
        </p:nvSpPr>
        <p:spPr>
          <a:xfrm>
            <a:off x="8960475" y="4903875"/>
            <a:ext cx="145500" cy="201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a:t>
            </a:fld>
            <a:endParaRPr/>
          </a:p>
        </p:txBody>
      </p:sp>
      <p:sp>
        <p:nvSpPr>
          <p:cNvPr id="390" name="Google Shape;390;p23"/>
          <p:cNvSpPr txBox="1">
            <a:spLocks noGrp="1"/>
          </p:cNvSpPr>
          <p:nvPr>
            <p:ph type="title" idx="4294967295"/>
          </p:nvPr>
        </p:nvSpPr>
        <p:spPr>
          <a:xfrm>
            <a:off x="674400" y="215225"/>
            <a:ext cx="7847700" cy="54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tr-TR"/>
              <a:t>BEFORE (in-class session)</a:t>
            </a:r>
            <a:endParaRPr/>
          </a:p>
        </p:txBody>
      </p:sp>
      <p:sp>
        <p:nvSpPr>
          <p:cNvPr id="391" name="Google Shape;391;p23"/>
          <p:cNvSpPr txBox="1">
            <a:spLocks noGrp="1"/>
          </p:cNvSpPr>
          <p:nvPr>
            <p:ph type="body" idx="4294967295"/>
          </p:nvPr>
        </p:nvSpPr>
        <p:spPr>
          <a:xfrm>
            <a:off x="1785100" y="1274575"/>
            <a:ext cx="5914200" cy="13521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tr-TR" sz="2800" b="1">
                <a:latin typeface="Barlow"/>
                <a:ea typeface="Barlow"/>
                <a:cs typeface="Barlow"/>
                <a:sym typeface="Barlow"/>
              </a:rPr>
              <a:t>What do you know about DevOps.</a:t>
            </a:r>
            <a:endParaRPr sz="2800" b="1">
              <a:latin typeface="Barlow"/>
              <a:ea typeface="Barlow"/>
              <a:cs typeface="Barlow"/>
              <a:sym typeface="Barlow"/>
            </a:endParaRPr>
          </a:p>
          <a:p>
            <a:pPr marL="0" lvl="0" indent="0" algn="ctr" rtl="0">
              <a:spcBef>
                <a:spcPts val="600"/>
              </a:spcBef>
              <a:spcAft>
                <a:spcPts val="0"/>
              </a:spcAft>
              <a:buNone/>
            </a:pPr>
            <a:endParaRPr sz="1800" b="1">
              <a:latin typeface="Barlow"/>
              <a:ea typeface="Barlow"/>
              <a:cs typeface="Barlow"/>
              <a:sym typeface="Barlow"/>
            </a:endParaRPr>
          </a:p>
          <a:p>
            <a:pPr marL="0" lvl="0" indent="0" algn="ctr" rtl="0">
              <a:spcBef>
                <a:spcPts val="600"/>
              </a:spcBef>
              <a:spcAft>
                <a:spcPts val="0"/>
              </a:spcAft>
              <a:buNone/>
            </a:pPr>
            <a:r>
              <a:rPr lang="tr-TR" sz="1800" b="1">
                <a:latin typeface="Barlow"/>
                <a:ea typeface="Barlow"/>
                <a:cs typeface="Barlow"/>
                <a:sym typeface="Barlow"/>
              </a:rPr>
              <a:t>(Please write shortly on PEAR DECK slide)</a:t>
            </a:r>
            <a:endParaRPr sz="1800" b="1">
              <a:latin typeface="Barlow"/>
              <a:ea typeface="Barlow"/>
              <a:cs typeface="Barlow"/>
              <a:sym typeface="Barlow"/>
            </a:endParaRPr>
          </a:p>
        </p:txBody>
      </p:sp>
      <p:pic>
        <p:nvPicPr>
          <p:cNvPr id="392" name="Google Shape;392;p23">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393" name="Google Shape;393;p23">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4" name="Google Shape;394;p23"/>
          <p:cNvPicPr preferRelativeResize="0"/>
          <p:nvPr/>
        </p:nvPicPr>
        <p:blipFill>
          <a:blip r:embed="rId6">
            <a:alphaModFix/>
          </a:blip>
          <a:stretch>
            <a:fillRect/>
          </a:stretch>
        </p:blipFill>
        <p:spPr>
          <a:xfrm>
            <a:off x="2827675" y="2553900"/>
            <a:ext cx="3524250" cy="2171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pic>
        <p:nvPicPr>
          <p:cNvPr id="689" name="Google Shape;689;p50"/>
          <p:cNvPicPr preferRelativeResize="0"/>
          <p:nvPr/>
        </p:nvPicPr>
        <p:blipFill rotWithShape="1">
          <a:blip r:embed="rId3">
            <a:alphaModFix/>
          </a:blip>
          <a:srcRect l="1425" t="3353" r="5412" b="50002"/>
          <a:stretch/>
        </p:blipFill>
        <p:spPr>
          <a:xfrm>
            <a:off x="208154" y="1458601"/>
            <a:ext cx="8518396" cy="2397951"/>
          </a:xfrm>
          <a:prstGeom prst="rect">
            <a:avLst/>
          </a:prstGeom>
          <a:noFill/>
          <a:ln>
            <a:noFill/>
          </a:ln>
        </p:spPr>
      </p:pic>
      <p:sp>
        <p:nvSpPr>
          <p:cNvPr id="690" name="Google Shape;690;p5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30</a:t>
            </a:fld>
            <a:endParaRPr/>
          </a:p>
        </p:txBody>
      </p:sp>
      <p:sp>
        <p:nvSpPr>
          <p:cNvPr id="691" name="Google Shape;691;p50"/>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Medium"/>
                <a:ea typeface="Raleway Medium"/>
                <a:cs typeface="Raleway Medium"/>
                <a:sym typeface="Raleway Medium"/>
              </a:rPr>
              <a:t>DevOps Phases</a:t>
            </a:r>
            <a:endParaRPr sz="3000">
              <a:solidFill>
                <a:srgbClr val="3F98CC"/>
              </a:solidFill>
            </a:endParaRPr>
          </a:p>
        </p:txBody>
      </p:sp>
      <p:sp>
        <p:nvSpPr>
          <p:cNvPr id="692" name="Google Shape;692;p50"/>
          <p:cNvSpPr txBox="1"/>
          <p:nvPr/>
        </p:nvSpPr>
        <p:spPr>
          <a:xfrm>
            <a:off x="5375174" y="2636982"/>
            <a:ext cx="3030300" cy="1088700"/>
          </a:xfrm>
          <a:prstGeom prst="rect">
            <a:avLst/>
          </a:prstGeom>
          <a:solidFill>
            <a:srgbClr val="B996FF"/>
          </a:solidFill>
          <a:ln w="38100" cap="flat" cmpd="sng">
            <a:solidFill>
              <a:srgbClr val="FFFFFF"/>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tr-TR" sz="1600" b="0" i="0" u="none" strike="noStrike" cap="none">
                <a:solidFill>
                  <a:srgbClr val="FFFFFF"/>
                </a:solidFill>
                <a:latin typeface="Arial"/>
                <a:ea typeface="Arial"/>
                <a:cs typeface="Arial"/>
                <a:sym typeface="Arial"/>
              </a:rPr>
              <a:t>Programmers then design and code the application and use tools like </a:t>
            </a:r>
            <a:r>
              <a:rPr lang="tr-TR" sz="1600" b="1" i="0" u="none" strike="noStrike" cap="none">
                <a:solidFill>
                  <a:srgbClr val="FFFFFF"/>
                </a:solidFill>
                <a:latin typeface="Arial"/>
                <a:ea typeface="Arial"/>
                <a:cs typeface="Arial"/>
                <a:sym typeface="Arial"/>
              </a:rPr>
              <a:t>Git</a:t>
            </a:r>
            <a:r>
              <a:rPr lang="tr-TR" sz="1600" b="0" i="0" u="none" strike="noStrike" cap="none">
                <a:solidFill>
                  <a:srgbClr val="FFFFFF"/>
                </a:solidFill>
                <a:latin typeface="Arial"/>
                <a:ea typeface="Arial"/>
                <a:cs typeface="Arial"/>
                <a:sym typeface="Arial"/>
              </a:rPr>
              <a:t> to store application code</a:t>
            </a:r>
            <a:endParaRPr sz="1600" b="0" i="0" u="none" strike="noStrike" cap="none">
              <a:solidFill>
                <a:srgbClr val="FFFFFF"/>
              </a:solidFill>
              <a:latin typeface="Arial"/>
              <a:ea typeface="Arial"/>
              <a:cs typeface="Arial"/>
              <a:sym typeface="Arial"/>
            </a:endParaRPr>
          </a:p>
        </p:txBody>
      </p:sp>
      <p:sp>
        <p:nvSpPr>
          <p:cNvPr id="693" name="Google Shape;693;p50"/>
          <p:cNvSpPr txBox="1"/>
          <p:nvPr/>
        </p:nvSpPr>
        <p:spPr>
          <a:xfrm>
            <a:off x="413050" y="629225"/>
            <a:ext cx="2516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TR" sz="1800" b="1">
                <a:solidFill>
                  <a:srgbClr val="B45F06"/>
                </a:solidFill>
                <a:latin typeface="Barlow"/>
                <a:ea typeface="Barlow"/>
                <a:cs typeface="Barlow"/>
                <a:sym typeface="Barlow"/>
              </a:rPr>
              <a:t>CODE PHASE</a:t>
            </a:r>
            <a:endParaRPr sz="1800" b="1">
              <a:solidFill>
                <a:srgbClr val="B45F06"/>
              </a:solidFill>
              <a:latin typeface="Barlow"/>
              <a:ea typeface="Barlow"/>
              <a:cs typeface="Barlow"/>
              <a:sym typeface="Barlow"/>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pic>
        <p:nvPicPr>
          <p:cNvPr id="698" name="Google Shape;698;p51"/>
          <p:cNvPicPr preferRelativeResize="0"/>
          <p:nvPr/>
        </p:nvPicPr>
        <p:blipFill rotWithShape="1">
          <a:blip r:embed="rId3">
            <a:alphaModFix/>
          </a:blip>
          <a:srcRect t="-8728" b="44924"/>
          <a:stretch/>
        </p:blipFill>
        <p:spPr>
          <a:xfrm>
            <a:off x="0" y="595080"/>
            <a:ext cx="9144001" cy="3280230"/>
          </a:xfrm>
          <a:prstGeom prst="rect">
            <a:avLst/>
          </a:prstGeom>
          <a:noFill/>
          <a:ln>
            <a:noFill/>
          </a:ln>
        </p:spPr>
      </p:pic>
      <p:sp>
        <p:nvSpPr>
          <p:cNvPr id="699" name="Google Shape;699;p5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31</a:t>
            </a:fld>
            <a:endParaRPr/>
          </a:p>
        </p:txBody>
      </p:sp>
      <p:sp>
        <p:nvSpPr>
          <p:cNvPr id="700" name="Google Shape;700;p51"/>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Medium"/>
                <a:ea typeface="Raleway Medium"/>
                <a:cs typeface="Raleway Medium"/>
                <a:sym typeface="Raleway Medium"/>
              </a:rPr>
              <a:t>DevOps Phases</a:t>
            </a:r>
            <a:endParaRPr sz="3000">
              <a:solidFill>
                <a:srgbClr val="3F98CC"/>
              </a:solidFill>
            </a:endParaRPr>
          </a:p>
        </p:txBody>
      </p:sp>
      <p:sp>
        <p:nvSpPr>
          <p:cNvPr id="701" name="Google Shape;701;p51"/>
          <p:cNvSpPr txBox="1"/>
          <p:nvPr/>
        </p:nvSpPr>
        <p:spPr>
          <a:xfrm>
            <a:off x="4276939" y="2786603"/>
            <a:ext cx="3407700" cy="1088700"/>
          </a:xfrm>
          <a:prstGeom prst="rect">
            <a:avLst/>
          </a:prstGeom>
          <a:solidFill>
            <a:srgbClr val="B996FF"/>
          </a:solidFill>
          <a:ln w="38100" cap="flat" cmpd="sng">
            <a:solidFill>
              <a:srgbClr val="FFFFFF"/>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tr-TR" sz="1600" b="0" i="0" u="none" strike="noStrike" cap="none">
                <a:solidFill>
                  <a:srgbClr val="FFFFFF"/>
                </a:solidFill>
                <a:latin typeface="Arial"/>
                <a:ea typeface="Arial"/>
                <a:cs typeface="Arial"/>
                <a:sym typeface="Arial"/>
              </a:rPr>
              <a:t>Build tools like Maven and Gradle, take code from different repositories and combine them to build the complete application</a:t>
            </a:r>
            <a:endParaRPr sz="1600" b="0" i="0" u="none" strike="noStrike" cap="none">
              <a:solidFill>
                <a:srgbClr val="FFFFFF"/>
              </a:solidFill>
              <a:latin typeface="Arial"/>
              <a:ea typeface="Arial"/>
              <a:cs typeface="Arial"/>
              <a:sym typeface="Arial"/>
            </a:endParaRPr>
          </a:p>
        </p:txBody>
      </p:sp>
      <p:sp>
        <p:nvSpPr>
          <p:cNvPr id="702" name="Google Shape;702;p51"/>
          <p:cNvSpPr txBox="1"/>
          <p:nvPr/>
        </p:nvSpPr>
        <p:spPr>
          <a:xfrm>
            <a:off x="413050" y="629225"/>
            <a:ext cx="2516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TR" sz="1800" b="1">
                <a:solidFill>
                  <a:srgbClr val="B45F06"/>
                </a:solidFill>
                <a:latin typeface="Barlow"/>
                <a:ea typeface="Barlow"/>
                <a:cs typeface="Barlow"/>
                <a:sym typeface="Barlow"/>
              </a:rPr>
              <a:t>BUILD PHASE</a:t>
            </a:r>
            <a:endParaRPr sz="1800" b="1">
              <a:solidFill>
                <a:srgbClr val="B45F06"/>
              </a:solidFill>
              <a:latin typeface="Barlow"/>
              <a:ea typeface="Barlow"/>
              <a:cs typeface="Barlow"/>
              <a:sym typeface="Barlow"/>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2"/>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32</a:t>
            </a:fld>
            <a:endParaRPr/>
          </a:p>
        </p:txBody>
      </p:sp>
      <p:sp>
        <p:nvSpPr>
          <p:cNvPr id="708" name="Google Shape;708;p52"/>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Medium"/>
                <a:ea typeface="Raleway Medium"/>
                <a:cs typeface="Raleway Medium"/>
                <a:sym typeface="Raleway Medium"/>
              </a:rPr>
              <a:t>DevOps Phases</a:t>
            </a:r>
            <a:endParaRPr sz="3000">
              <a:solidFill>
                <a:srgbClr val="3F98CC"/>
              </a:solidFill>
            </a:endParaRPr>
          </a:p>
        </p:txBody>
      </p:sp>
      <p:pic>
        <p:nvPicPr>
          <p:cNvPr id="709" name="Google Shape;709;p52"/>
          <p:cNvPicPr preferRelativeResize="0"/>
          <p:nvPr/>
        </p:nvPicPr>
        <p:blipFill>
          <a:blip r:embed="rId3">
            <a:alphaModFix/>
          </a:blip>
          <a:stretch>
            <a:fillRect/>
          </a:stretch>
        </p:blipFill>
        <p:spPr>
          <a:xfrm>
            <a:off x="1066150" y="800200"/>
            <a:ext cx="6624350" cy="3723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53"/>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33</a:t>
            </a:fld>
            <a:endParaRPr/>
          </a:p>
        </p:txBody>
      </p:sp>
      <p:sp>
        <p:nvSpPr>
          <p:cNvPr id="715" name="Google Shape;715;p53"/>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Medium"/>
                <a:ea typeface="Raleway Medium"/>
                <a:cs typeface="Raleway Medium"/>
                <a:sym typeface="Raleway Medium"/>
              </a:rPr>
              <a:t>DevOps Phases</a:t>
            </a:r>
            <a:endParaRPr sz="3000">
              <a:solidFill>
                <a:srgbClr val="3F98CC"/>
              </a:solidFill>
            </a:endParaRPr>
          </a:p>
        </p:txBody>
      </p:sp>
      <p:pic>
        <p:nvPicPr>
          <p:cNvPr id="716" name="Google Shape;716;p53"/>
          <p:cNvPicPr preferRelativeResize="0"/>
          <p:nvPr/>
        </p:nvPicPr>
        <p:blipFill>
          <a:blip r:embed="rId3">
            <a:alphaModFix/>
          </a:blip>
          <a:stretch>
            <a:fillRect/>
          </a:stretch>
        </p:blipFill>
        <p:spPr>
          <a:xfrm>
            <a:off x="815600" y="724000"/>
            <a:ext cx="7561713" cy="40069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pic>
        <p:nvPicPr>
          <p:cNvPr id="721" name="Google Shape;721;p54"/>
          <p:cNvPicPr preferRelativeResize="0"/>
          <p:nvPr/>
        </p:nvPicPr>
        <p:blipFill rotWithShape="1">
          <a:blip r:embed="rId3">
            <a:alphaModFix/>
          </a:blip>
          <a:srcRect l="2224" t="5342" r="1898" b="18992"/>
          <a:stretch/>
        </p:blipFill>
        <p:spPr>
          <a:xfrm>
            <a:off x="203200" y="1001484"/>
            <a:ext cx="8766629" cy="3889830"/>
          </a:xfrm>
          <a:prstGeom prst="rect">
            <a:avLst/>
          </a:prstGeom>
          <a:noFill/>
          <a:ln>
            <a:noFill/>
          </a:ln>
        </p:spPr>
      </p:pic>
      <p:sp>
        <p:nvSpPr>
          <p:cNvPr id="722" name="Google Shape;722;p5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34</a:t>
            </a:fld>
            <a:endParaRPr/>
          </a:p>
        </p:txBody>
      </p:sp>
      <p:sp>
        <p:nvSpPr>
          <p:cNvPr id="723" name="Google Shape;723;p54"/>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Medium"/>
                <a:ea typeface="Raleway Medium"/>
                <a:cs typeface="Raleway Medium"/>
                <a:sym typeface="Raleway Medium"/>
              </a:rPr>
              <a:t>DevOps Phases</a:t>
            </a:r>
            <a:endParaRPr sz="3000">
              <a:solidFill>
                <a:srgbClr val="3F98CC"/>
              </a:solidFill>
            </a:endParaRPr>
          </a:p>
        </p:txBody>
      </p:sp>
      <p:sp>
        <p:nvSpPr>
          <p:cNvPr id="724" name="Google Shape;724;p54"/>
          <p:cNvSpPr txBox="1"/>
          <p:nvPr/>
        </p:nvSpPr>
        <p:spPr>
          <a:xfrm>
            <a:off x="4827592" y="3737427"/>
            <a:ext cx="2972400" cy="1088700"/>
          </a:xfrm>
          <a:prstGeom prst="rect">
            <a:avLst/>
          </a:prstGeom>
          <a:solidFill>
            <a:srgbClr val="B996FF"/>
          </a:solidFill>
          <a:ln w="38100" cap="flat" cmpd="sng">
            <a:solidFill>
              <a:srgbClr val="FFFFFF"/>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tr-TR" sz="1600" b="0" i="0" u="none" strike="noStrike" cap="none">
                <a:solidFill>
                  <a:srgbClr val="FFFFFF"/>
                </a:solidFill>
                <a:latin typeface="Arial"/>
                <a:ea typeface="Arial"/>
                <a:cs typeface="Arial"/>
                <a:sym typeface="Arial"/>
              </a:rPr>
              <a:t>Application is tested using automation testing tools like Selenium and Junit to ensure software quality</a:t>
            </a:r>
            <a:endParaRPr sz="1600" b="0" i="0" u="none" strike="noStrike" cap="none">
              <a:solidFill>
                <a:srgbClr val="FFFFFF"/>
              </a:solidFill>
              <a:latin typeface="Arial"/>
              <a:ea typeface="Arial"/>
              <a:cs typeface="Arial"/>
              <a:sym typeface="Arial"/>
            </a:endParaRPr>
          </a:p>
        </p:txBody>
      </p:sp>
      <p:sp>
        <p:nvSpPr>
          <p:cNvPr id="725" name="Google Shape;725;p54"/>
          <p:cNvSpPr txBox="1"/>
          <p:nvPr/>
        </p:nvSpPr>
        <p:spPr>
          <a:xfrm>
            <a:off x="413050" y="629225"/>
            <a:ext cx="2516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TR" sz="1800" b="1">
                <a:solidFill>
                  <a:srgbClr val="B45F06"/>
                </a:solidFill>
                <a:latin typeface="Barlow"/>
                <a:ea typeface="Barlow"/>
                <a:cs typeface="Barlow"/>
                <a:sym typeface="Barlow"/>
              </a:rPr>
              <a:t>TEST PHASE</a:t>
            </a:r>
            <a:endParaRPr sz="1800" b="1">
              <a:solidFill>
                <a:srgbClr val="B45F06"/>
              </a:solidFill>
              <a:latin typeface="Barlow"/>
              <a:ea typeface="Barlow"/>
              <a:cs typeface="Barlow"/>
              <a:sym typeface="Barlow"/>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pic>
        <p:nvPicPr>
          <p:cNvPr id="730" name="Google Shape;730;p55"/>
          <p:cNvPicPr preferRelativeResize="0"/>
          <p:nvPr/>
        </p:nvPicPr>
        <p:blipFill rotWithShape="1">
          <a:blip r:embed="rId3">
            <a:alphaModFix/>
          </a:blip>
          <a:srcRect l="2536" t="3354" r="1751" b="23234"/>
          <a:stretch/>
        </p:blipFill>
        <p:spPr>
          <a:xfrm>
            <a:off x="232228" y="1041026"/>
            <a:ext cx="8752116" cy="3774086"/>
          </a:xfrm>
          <a:prstGeom prst="rect">
            <a:avLst/>
          </a:prstGeom>
          <a:noFill/>
          <a:ln>
            <a:noFill/>
          </a:ln>
        </p:spPr>
      </p:pic>
      <p:sp>
        <p:nvSpPr>
          <p:cNvPr id="731" name="Google Shape;731;p5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35</a:t>
            </a:fld>
            <a:endParaRPr/>
          </a:p>
        </p:txBody>
      </p:sp>
      <p:sp>
        <p:nvSpPr>
          <p:cNvPr id="732" name="Google Shape;732;p55"/>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Medium"/>
                <a:ea typeface="Raleway Medium"/>
                <a:cs typeface="Raleway Medium"/>
                <a:sym typeface="Raleway Medium"/>
              </a:rPr>
              <a:t>DevOps Phases</a:t>
            </a:r>
            <a:endParaRPr sz="3000">
              <a:solidFill>
                <a:srgbClr val="3F98CC"/>
              </a:solidFill>
            </a:endParaRPr>
          </a:p>
        </p:txBody>
      </p:sp>
      <p:sp>
        <p:nvSpPr>
          <p:cNvPr id="733" name="Google Shape;733;p55"/>
          <p:cNvSpPr txBox="1"/>
          <p:nvPr/>
        </p:nvSpPr>
        <p:spPr>
          <a:xfrm>
            <a:off x="3381828" y="3706281"/>
            <a:ext cx="2691000" cy="1088700"/>
          </a:xfrm>
          <a:prstGeom prst="rect">
            <a:avLst/>
          </a:prstGeom>
          <a:solidFill>
            <a:srgbClr val="B996FF"/>
          </a:solidFill>
          <a:ln w="38100" cap="flat" cmpd="sng">
            <a:solidFill>
              <a:srgbClr val="FFFFFF"/>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tr-TR" sz="1600" b="0" i="0" u="none" strike="noStrike" cap="none">
                <a:solidFill>
                  <a:srgbClr val="FFFFFF"/>
                </a:solidFill>
                <a:latin typeface="Arial"/>
                <a:ea typeface="Arial"/>
                <a:cs typeface="Arial"/>
                <a:sym typeface="Arial"/>
              </a:rPr>
              <a:t>When testing is complete, new features are integrated automatically to the already existing codebase</a:t>
            </a:r>
            <a:endParaRPr sz="1600" b="0" i="0" u="none" strike="noStrike" cap="none">
              <a:solidFill>
                <a:srgbClr val="FFFFFF"/>
              </a:solidFill>
              <a:latin typeface="Arial"/>
              <a:ea typeface="Arial"/>
              <a:cs typeface="Arial"/>
              <a:sym typeface="Arial"/>
            </a:endParaRPr>
          </a:p>
        </p:txBody>
      </p:sp>
      <p:sp>
        <p:nvSpPr>
          <p:cNvPr id="734" name="Google Shape;734;p55"/>
          <p:cNvSpPr txBox="1"/>
          <p:nvPr/>
        </p:nvSpPr>
        <p:spPr>
          <a:xfrm>
            <a:off x="413050" y="629225"/>
            <a:ext cx="2516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TR" sz="1800" b="1">
                <a:solidFill>
                  <a:srgbClr val="B45F06"/>
                </a:solidFill>
                <a:latin typeface="Barlow"/>
                <a:ea typeface="Barlow"/>
                <a:cs typeface="Barlow"/>
                <a:sym typeface="Barlow"/>
              </a:rPr>
              <a:t>INTEGRATE PHASE</a:t>
            </a:r>
            <a:endParaRPr sz="1800" b="1">
              <a:solidFill>
                <a:srgbClr val="B45F06"/>
              </a:solidFill>
              <a:latin typeface="Barlow"/>
              <a:ea typeface="Barlow"/>
              <a:cs typeface="Barlow"/>
              <a:sym typeface="Barlow"/>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pic>
        <p:nvPicPr>
          <p:cNvPr id="739" name="Google Shape;739;p56"/>
          <p:cNvPicPr preferRelativeResize="0"/>
          <p:nvPr/>
        </p:nvPicPr>
        <p:blipFill rotWithShape="1">
          <a:blip r:embed="rId3">
            <a:alphaModFix/>
          </a:blip>
          <a:srcRect l="1749" t="3362" r="1585" b="16193"/>
          <a:stretch/>
        </p:blipFill>
        <p:spPr>
          <a:xfrm>
            <a:off x="159650" y="681800"/>
            <a:ext cx="8839202" cy="4135674"/>
          </a:xfrm>
          <a:prstGeom prst="rect">
            <a:avLst/>
          </a:prstGeom>
          <a:noFill/>
          <a:ln>
            <a:noFill/>
          </a:ln>
        </p:spPr>
      </p:pic>
      <p:sp>
        <p:nvSpPr>
          <p:cNvPr id="740" name="Google Shape;740;p5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36</a:t>
            </a:fld>
            <a:endParaRPr/>
          </a:p>
        </p:txBody>
      </p:sp>
      <p:sp>
        <p:nvSpPr>
          <p:cNvPr id="741" name="Google Shape;741;p56"/>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Medium"/>
                <a:ea typeface="Raleway Medium"/>
                <a:cs typeface="Raleway Medium"/>
                <a:sym typeface="Raleway Medium"/>
              </a:rPr>
              <a:t>DevOps Phases</a:t>
            </a:r>
            <a:endParaRPr sz="3000">
              <a:solidFill>
                <a:srgbClr val="3F98CC"/>
              </a:solidFill>
            </a:endParaRPr>
          </a:p>
        </p:txBody>
      </p:sp>
      <p:sp>
        <p:nvSpPr>
          <p:cNvPr id="742" name="Google Shape;742;p56"/>
          <p:cNvSpPr txBox="1"/>
          <p:nvPr/>
        </p:nvSpPr>
        <p:spPr>
          <a:xfrm>
            <a:off x="1524788" y="3728775"/>
            <a:ext cx="2691000" cy="1088700"/>
          </a:xfrm>
          <a:prstGeom prst="rect">
            <a:avLst/>
          </a:prstGeom>
          <a:solidFill>
            <a:srgbClr val="B996FF"/>
          </a:solidFill>
          <a:ln w="38100" cap="flat" cmpd="sng">
            <a:solidFill>
              <a:srgbClr val="FFFFFF"/>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tr-TR" sz="1600" b="0" i="0" u="none" strike="noStrike" cap="none">
                <a:solidFill>
                  <a:srgbClr val="FFFFFF"/>
                </a:solidFill>
                <a:latin typeface="Arial"/>
                <a:ea typeface="Arial"/>
                <a:cs typeface="Arial"/>
                <a:sym typeface="Arial"/>
              </a:rPr>
              <a:t>Application is packaged after release and deployed from development server to production server</a:t>
            </a:r>
            <a:endParaRPr sz="1600" b="0" i="0" u="none" strike="noStrike" cap="none">
              <a:solidFill>
                <a:srgbClr val="FFFFFF"/>
              </a:solidFill>
              <a:latin typeface="Arial"/>
              <a:ea typeface="Arial"/>
              <a:cs typeface="Arial"/>
              <a:sym typeface="Arial"/>
            </a:endParaRPr>
          </a:p>
        </p:txBody>
      </p:sp>
      <p:sp>
        <p:nvSpPr>
          <p:cNvPr id="743" name="Google Shape;743;p56"/>
          <p:cNvSpPr txBox="1"/>
          <p:nvPr/>
        </p:nvSpPr>
        <p:spPr>
          <a:xfrm>
            <a:off x="413050" y="629225"/>
            <a:ext cx="2516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TR" sz="1800" b="1">
                <a:solidFill>
                  <a:srgbClr val="B45F06"/>
                </a:solidFill>
                <a:latin typeface="Barlow"/>
                <a:ea typeface="Barlow"/>
                <a:cs typeface="Barlow"/>
                <a:sym typeface="Barlow"/>
              </a:rPr>
              <a:t>DEPLOY PHASE</a:t>
            </a:r>
            <a:endParaRPr sz="1800" b="1">
              <a:solidFill>
                <a:srgbClr val="B45F06"/>
              </a:solidFill>
              <a:latin typeface="Barlow"/>
              <a:ea typeface="Barlow"/>
              <a:cs typeface="Barlow"/>
              <a:sym typeface="Barlow"/>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pic>
        <p:nvPicPr>
          <p:cNvPr id="748" name="Google Shape;748;p57"/>
          <p:cNvPicPr preferRelativeResize="0"/>
          <p:nvPr/>
        </p:nvPicPr>
        <p:blipFill rotWithShape="1">
          <a:blip r:embed="rId3">
            <a:alphaModFix/>
          </a:blip>
          <a:srcRect l="2218" t="3359" r="1747" b="9827"/>
          <a:stretch/>
        </p:blipFill>
        <p:spPr>
          <a:xfrm>
            <a:off x="203200" y="449565"/>
            <a:ext cx="8781143" cy="4187186"/>
          </a:xfrm>
          <a:prstGeom prst="rect">
            <a:avLst/>
          </a:prstGeom>
          <a:noFill/>
          <a:ln>
            <a:noFill/>
          </a:ln>
        </p:spPr>
      </p:pic>
      <p:sp>
        <p:nvSpPr>
          <p:cNvPr id="749" name="Google Shape;749;p5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37</a:t>
            </a:fld>
            <a:endParaRPr/>
          </a:p>
        </p:txBody>
      </p:sp>
      <p:sp>
        <p:nvSpPr>
          <p:cNvPr id="750" name="Google Shape;750;p57"/>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Medium"/>
                <a:ea typeface="Raleway Medium"/>
                <a:cs typeface="Raleway Medium"/>
                <a:sym typeface="Raleway Medium"/>
              </a:rPr>
              <a:t>DevOps Phases</a:t>
            </a:r>
            <a:endParaRPr sz="3000">
              <a:solidFill>
                <a:srgbClr val="3F98CC"/>
              </a:solidFill>
            </a:endParaRPr>
          </a:p>
        </p:txBody>
      </p:sp>
      <p:sp>
        <p:nvSpPr>
          <p:cNvPr id="751" name="Google Shape;751;p57"/>
          <p:cNvSpPr txBox="1"/>
          <p:nvPr/>
        </p:nvSpPr>
        <p:spPr>
          <a:xfrm>
            <a:off x="3738827" y="3668017"/>
            <a:ext cx="4185900" cy="1088700"/>
          </a:xfrm>
          <a:prstGeom prst="rect">
            <a:avLst/>
          </a:prstGeom>
          <a:solidFill>
            <a:srgbClr val="B996FF"/>
          </a:solidFill>
          <a:ln w="38100" cap="flat" cmpd="sng">
            <a:solidFill>
              <a:srgbClr val="FFFFFF"/>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tr-TR" sz="1600" b="0" i="0" u="none" strike="noStrike" cap="none">
                <a:solidFill>
                  <a:srgbClr val="FFFFFF"/>
                </a:solidFill>
                <a:latin typeface="Arial"/>
                <a:ea typeface="Arial"/>
                <a:cs typeface="Arial"/>
                <a:sym typeface="Arial"/>
              </a:rPr>
              <a:t>Once the software is deployed,</a:t>
            </a:r>
            <a:br>
              <a:rPr lang="tr-TR" sz="1600" b="0" i="0" u="none" strike="noStrike" cap="none">
                <a:solidFill>
                  <a:srgbClr val="FFFFFF"/>
                </a:solidFill>
                <a:latin typeface="Arial"/>
                <a:ea typeface="Arial"/>
                <a:cs typeface="Arial"/>
                <a:sym typeface="Arial"/>
              </a:rPr>
            </a:br>
            <a:r>
              <a:rPr lang="tr-TR" sz="1600" b="0" i="0" u="none" strike="noStrike" cap="none">
                <a:solidFill>
                  <a:srgbClr val="FFFFFF"/>
                </a:solidFill>
                <a:latin typeface="Arial"/>
                <a:ea typeface="Arial"/>
                <a:cs typeface="Arial"/>
                <a:sym typeface="Arial"/>
              </a:rPr>
              <a:t>the operations team perform activities such as configuring servers and provisioning them with the required resources</a:t>
            </a:r>
            <a:endParaRPr sz="1600" b="0" i="0" u="none" strike="noStrike" cap="none">
              <a:solidFill>
                <a:srgbClr val="FFFFFF"/>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pic>
        <p:nvPicPr>
          <p:cNvPr id="756" name="Google Shape;756;p58"/>
          <p:cNvPicPr preferRelativeResize="0"/>
          <p:nvPr/>
        </p:nvPicPr>
        <p:blipFill rotWithShape="1">
          <a:blip r:embed="rId3">
            <a:alphaModFix/>
          </a:blip>
          <a:srcRect l="1587" t="3359" r="411" b="9827"/>
          <a:stretch/>
        </p:blipFill>
        <p:spPr>
          <a:xfrm>
            <a:off x="145142" y="506750"/>
            <a:ext cx="8960782" cy="4289654"/>
          </a:xfrm>
          <a:prstGeom prst="rect">
            <a:avLst/>
          </a:prstGeom>
          <a:noFill/>
          <a:ln>
            <a:noFill/>
          </a:ln>
        </p:spPr>
      </p:pic>
      <p:sp>
        <p:nvSpPr>
          <p:cNvPr id="757" name="Google Shape;757;p5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38</a:t>
            </a:fld>
            <a:endParaRPr/>
          </a:p>
        </p:txBody>
      </p:sp>
      <p:sp>
        <p:nvSpPr>
          <p:cNvPr id="758" name="Google Shape;758;p58"/>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Medium"/>
                <a:ea typeface="Raleway Medium"/>
                <a:cs typeface="Raleway Medium"/>
                <a:sym typeface="Raleway Medium"/>
              </a:rPr>
              <a:t>DevOps Phases</a:t>
            </a:r>
            <a:endParaRPr sz="3000">
              <a:solidFill>
                <a:srgbClr val="3F98CC"/>
              </a:solidFill>
            </a:endParaRPr>
          </a:p>
        </p:txBody>
      </p:sp>
      <p:sp>
        <p:nvSpPr>
          <p:cNvPr id="759" name="Google Shape;759;p58"/>
          <p:cNvSpPr txBox="1"/>
          <p:nvPr/>
        </p:nvSpPr>
        <p:spPr>
          <a:xfrm>
            <a:off x="5807204" y="3693317"/>
            <a:ext cx="3336900" cy="1088700"/>
          </a:xfrm>
          <a:prstGeom prst="rect">
            <a:avLst/>
          </a:prstGeom>
          <a:solidFill>
            <a:srgbClr val="B996FF"/>
          </a:solidFill>
          <a:ln w="38100" cap="flat" cmpd="sng">
            <a:solidFill>
              <a:srgbClr val="FFFFFF"/>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tr-TR" sz="1600" b="0" i="0" u="none" strike="noStrike" cap="none">
                <a:solidFill>
                  <a:srgbClr val="FFFFFF"/>
                </a:solidFill>
                <a:latin typeface="Arial"/>
                <a:ea typeface="Arial"/>
                <a:cs typeface="Arial"/>
                <a:sym typeface="Arial"/>
              </a:rPr>
              <a:t>Monitoring allows IT organization to identify specific issues of specific releases and understand the impact on end-users</a:t>
            </a:r>
            <a:endParaRPr sz="1600" b="0" i="0" u="none" strike="noStrike" cap="none">
              <a:solidFill>
                <a:srgbClr val="FFFFFF"/>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5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39</a:t>
            </a:fld>
            <a:endParaRPr/>
          </a:p>
        </p:txBody>
      </p:sp>
      <p:sp>
        <p:nvSpPr>
          <p:cNvPr id="765" name="Google Shape;765;p59"/>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Medium"/>
                <a:ea typeface="Raleway Medium"/>
                <a:cs typeface="Raleway Medium"/>
                <a:sym typeface="Raleway Medium"/>
              </a:rPr>
              <a:t>DevOps Phases (Summary)</a:t>
            </a:r>
            <a:endParaRPr sz="3000">
              <a:solidFill>
                <a:srgbClr val="3F98CC"/>
              </a:solidFill>
            </a:endParaRPr>
          </a:p>
        </p:txBody>
      </p:sp>
      <p:pic>
        <p:nvPicPr>
          <p:cNvPr id="766" name="Google Shape;766;p59"/>
          <p:cNvPicPr preferRelativeResize="0"/>
          <p:nvPr/>
        </p:nvPicPr>
        <p:blipFill rotWithShape="1">
          <a:blip r:embed="rId3">
            <a:alphaModFix/>
          </a:blip>
          <a:srcRect l="19047" t="37493" r="22380" b="7915"/>
          <a:stretch/>
        </p:blipFill>
        <p:spPr>
          <a:xfrm>
            <a:off x="1538514" y="885001"/>
            <a:ext cx="6066969" cy="317914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24"/>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a:t>
            </a:fld>
            <a:endParaRPr/>
          </a:p>
        </p:txBody>
      </p:sp>
      <p:sp>
        <p:nvSpPr>
          <p:cNvPr id="400" name="Google Shape;400;p24"/>
          <p:cNvSpPr txBox="1">
            <a:spLocks noGrp="1"/>
          </p:cNvSpPr>
          <p:nvPr>
            <p:ph type="ctrTitle" idx="4294967295"/>
          </p:nvPr>
        </p:nvSpPr>
        <p:spPr>
          <a:xfrm>
            <a:off x="1264525" y="0"/>
            <a:ext cx="6690600" cy="654600"/>
          </a:xfrm>
          <a:prstGeom prst="rect">
            <a:avLst/>
          </a:prstGeom>
          <a:noFill/>
          <a:ln>
            <a:noFill/>
          </a:ln>
        </p:spPr>
        <p:txBody>
          <a:bodyPr spcFirstLastPara="1" wrap="square" lIns="0" tIns="0" rIns="0" bIns="0" anchor="b" anchorCtr="0">
            <a:noAutofit/>
          </a:bodyPr>
          <a:lstStyle/>
          <a:p>
            <a:pPr marL="0" marR="0" lvl="0" indent="0" algn="ctr" rtl="0">
              <a:lnSpc>
                <a:spcPct val="80000"/>
              </a:lnSpc>
              <a:spcBef>
                <a:spcPts val="0"/>
              </a:spcBef>
              <a:spcAft>
                <a:spcPts val="0"/>
              </a:spcAft>
              <a:buClr>
                <a:schemeClr val="accent2"/>
              </a:buClr>
              <a:buSzPts val="4800"/>
              <a:buFont typeface="Raleway SemiBold"/>
              <a:buNone/>
            </a:pPr>
            <a:r>
              <a:rPr lang="tr-TR" sz="4800" b="0" i="0" u="none" strike="noStrike" cap="none">
                <a:solidFill>
                  <a:srgbClr val="741B47"/>
                </a:solidFill>
                <a:latin typeface="Raleway Medium"/>
                <a:ea typeface="Raleway Medium"/>
                <a:cs typeface="Raleway Medium"/>
                <a:sym typeface="Raleway Medium"/>
              </a:rPr>
              <a:t>Table of Contents</a:t>
            </a:r>
            <a:endParaRPr sz="4800" b="0" i="0" u="none" strike="noStrike" cap="none">
              <a:solidFill>
                <a:srgbClr val="741B47"/>
              </a:solidFill>
              <a:latin typeface="Raleway Medium"/>
              <a:ea typeface="Raleway Medium"/>
              <a:cs typeface="Raleway Medium"/>
              <a:sym typeface="Raleway Medium"/>
            </a:endParaRPr>
          </a:p>
        </p:txBody>
      </p:sp>
      <p:sp>
        <p:nvSpPr>
          <p:cNvPr id="401" name="Google Shape;401;p24"/>
          <p:cNvSpPr txBox="1">
            <a:spLocks noGrp="1"/>
          </p:cNvSpPr>
          <p:nvPr>
            <p:ph type="subTitle" idx="4294967295"/>
          </p:nvPr>
        </p:nvSpPr>
        <p:spPr>
          <a:xfrm>
            <a:off x="824650" y="755375"/>
            <a:ext cx="7842300" cy="3883200"/>
          </a:xfrm>
          <a:prstGeom prst="rect">
            <a:avLst/>
          </a:prstGeom>
          <a:noFill/>
          <a:ln>
            <a:noFill/>
          </a:ln>
        </p:spPr>
        <p:txBody>
          <a:bodyPr spcFirstLastPara="1" wrap="square" lIns="0" tIns="0" rIns="0" bIns="0" anchor="ctr" anchorCtr="0">
            <a:noAutofit/>
          </a:bodyPr>
          <a:lstStyle/>
          <a:p>
            <a:pPr marL="457200" marR="0" lvl="0" indent="-419100" algn="l" rtl="0">
              <a:lnSpc>
                <a:spcPct val="110000"/>
              </a:lnSpc>
              <a:spcBef>
                <a:spcPts val="600"/>
              </a:spcBef>
              <a:spcAft>
                <a:spcPts val="0"/>
              </a:spcAft>
              <a:buClr>
                <a:srgbClr val="741B47"/>
              </a:buClr>
              <a:buSzPts val="3000"/>
              <a:buFont typeface="Raleway"/>
              <a:buChar char="▶"/>
            </a:pPr>
            <a:r>
              <a:rPr lang="tr-TR" sz="3000" b="0" i="0" u="none" strike="noStrike" cap="none">
                <a:solidFill>
                  <a:schemeClr val="dk1"/>
                </a:solidFill>
                <a:latin typeface="Raleway"/>
                <a:ea typeface="Raleway"/>
                <a:cs typeface="Raleway"/>
                <a:sym typeface="Raleway"/>
              </a:rPr>
              <a:t>What is DevOps?</a:t>
            </a:r>
            <a:endParaRPr sz="3000" b="0" i="0" u="none" strike="noStrike" cap="none">
              <a:solidFill>
                <a:schemeClr val="dk1"/>
              </a:solidFill>
              <a:latin typeface="Raleway"/>
              <a:ea typeface="Raleway"/>
              <a:cs typeface="Raleway"/>
              <a:sym typeface="Raleway"/>
            </a:endParaRPr>
          </a:p>
          <a:p>
            <a:pPr marL="457200" lvl="0" indent="-419100" algn="l" rtl="0">
              <a:spcBef>
                <a:spcPts val="600"/>
              </a:spcBef>
              <a:spcAft>
                <a:spcPts val="0"/>
              </a:spcAft>
              <a:buClr>
                <a:srgbClr val="741B47"/>
              </a:buClr>
              <a:buSzPts val="3000"/>
              <a:buFont typeface="Raleway"/>
              <a:buChar char="▶"/>
            </a:pPr>
            <a:r>
              <a:rPr lang="tr-TR" sz="3000">
                <a:latin typeface="Raleway"/>
                <a:ea typeface="Raleway"/>
                <a:cs typeface="Raleway"/>
                <a:sym typeface="Raleway"/>
              </a:rPr>
              <a:t>DevOps Model</a:t>
            </a:r>
            <a:endParaRPr sz="3000">
              <a:latin typeface="Raleway"/>
              <a:ea typeface="Raleway"/>
              <a:cs typeface="Raleway"/>
              <a:sym typeface="Raleway"/>
            </a:endParaRPr>
          </a:p>
          <a:p>
            <a:pPr marL="457200" marR="0" lvl="0" indent="-419100" algn="l" rtl="0">
              <a:lnSpc>
                <a:spcPct val="110000"/>
              </a:lnSpc>
              <a:spcBef>
                <a:spcPts val="600"/>
              </a:spcBef>
              <a:spcAft>
                <a:spcPts val="0"/>
              </a:spcAft>
              <a:buClr>
                <a:srgbClr val="741B47"/>
              </a:buClr>
              <a:buSzPts val="3000"/>
              <a:buFont typeface="Raleway"/>
              <a:buChar char="▶"/>
            </a:pPr>
            <a:r>
              <a:rPr lang="tr-TR" sz="3000" b="0" i="0" u="none" strike="noStrike" cap="none">
                <a:solidFill>
                  <a:schemeClr val="dk1"/>
                </a:solidFill>
                <a:latin typeface="Raleway"/>
                <a:ea typeface="Raleway"/>
                <a:cs typeface="Raleway"/>
                <a:sym typeface="Raleway"/>
              </a:rPr>
              <a:t>DevOps Phases</a:t>
            </a:r>
            <a:endParaRPr sz="3000" b="0" i="0" u="none" strike="noStrike" cap="none">
              <a:solidFill>
                <a:schemeClr val="dk1"/>
              </a:solidFill>
              <a:latin typeface="Raleway"/>
              <a:ea typeface="Raleway"/>
              <a:cs typeface="Raleway"/>
              <a:sym typeface="Raleway"/>
            </a:endParaRPr>
          </a:p>
          <a:p>
            <a:pPr marL="457200" marR="0" lvl="0" indent="-419100" algn="l" rtl="0">
              <a:lnSpc>
                <a:spcPct val="110000"/>
              </a:lnSpc>
              <a:spcBef>
                <a:spcPts val="600"/>
              </a:spcBef>
              <a:spcAft>
                <a:spcPts val="0"/>
              </a:spcAft>
              <a:buClr>
                <a:srgbClr val="741B47"/>
              </a:buClr>
              <a:buSzPts val="3000"/>
              <a:buFont typeface="Raleway"/>
              <a:buChar char="▶"/>
            </a:pPr>
            <a:r>
              <a:rPr lang="tr-TR" sz="3000" b="0" i="0" u="none" strike="noStrike" cap="none">
                <a:solidFill>
                  <a:schemeClr val="dk1"/>
                </a:solidFill>
                <a:latin typeface="Raleway"/>
                <a:ea typeface="Raleway"/>
                <a:cs typeface="Raleway"/>
                <a:sym typeface="Raleway"/>
              </a:rPr>
              <a:t>DevOps Processes</a:t>
            </a:r>
            <a:endParaRPr sz="3000" b="0" i="0" u="none" strike="noStrike" cap="none">
              <a:solidFill>
                <a:schemeClr val="dk1"/>
              </a:solidFill>
              <a:latin typeface="Raleway"/>
              <a:ea typeface="Raleway"/>
              <a:cs typeface="Raleway"/>
              <a:sym typeface="Raleway"/>
            </a:endParaRPr>
          </a:p>
          <a:p>
            <a:pPr marL="457200" marR="0" lvl="0" indent="-419100" algn="l" rtl="0">
              <a:lnSpc>
                <a:spcPct val="110000"/>
              </a:lnSpc>
              <a:spcBef>
                <a:spcPts val="600"/>
              </a:spcBef>
              <a:spcAft>
                <a:spcPts val="0"/>
              </a:spcAft>
              <a:buClr>
                <a:srgbClr val="741B47"/>
              </a:buClr>
              <a:buSzPts val="3000"/>
              <a:buFont typeface="Raleway"/>
              <a:buChar char="▶"/>
            </a:pPr>
            <a:r>
              <a:rPr lang="tr-TR" sz="3000" b="0" i="0" u="none" strike="noStrike" cap="none">
                <a:solidFill>
                  <a:schemeClr val="dk1"/>
                </a:solidFill>
                <a:latin typeface="Raleway"/>
                <a:ea typeface="Raleway"/>
                <a:cs typeface="Raleway"/>
                <a:sym typeface="Raleway"/>
              </a:rPr>
              <a:t>Advantages</a:t>
            </a:r>
            <a:endParaRPr sz="3000" b="0" i="0" u="none" strike="noStrike" cap="none">
              <a:solidFill>
                <a:schemeClr val="dk1"/>
              </a:solidFill>
              <a:latin typeface="Raleway"/>
              <a:ea typeface="Raleway"/>
              <a:cs typeface="Raleway"/>
              <a:sym typeface="Raleway"/>
            </a:endParaRPr>
          </a:p>
          <a:p>
            <a:pPr marL="457200" marR="0" lvl="0" indent="-419100" algn="l" rtl="0">
              <a:lnSpc>
                <a:spcPct val="110000"/>
              </a:lnSpc>
              <a:spcBef>
                <a:spcPts val="600"/>
              </a:spcBef>
              <a:spcAft>
                <a:spcPts val="0"/>
              </a:spcAft>
              <a:buClr>
                <a:srgbClr val="741B47"/>
              </a:buClr>
              <a:buSzPts val="3000"/>
              <a:buFont typeface="Raleway"/>
              <a:buChar char="▶"/>
            </a:pPr>
            <a:r>
              <a:rPr lang="tr-TR" sz="3000">
                <a:latin typeface="Raleway"/>
                <a:ea typeface="Raleway"/>
                <a:cs typeface="Raleway"/>
                <a:sym typeface="Raleway"/>
              </a:rPr>
              <a:t>Disadvantages</a:t>
            </a:r>
            <a:endParaRPr sz="3000">
              <a:latin typeface="Raleway"/>
              <a:ea typeface="Raleway"/>
              <a:cs typeface="Raleway"/>
              <a:sym typeface="Raleway"/>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60"/>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40</a:t>
            </a:fld>
            <a:endParaRPr/>
          </a:p>
        </p:txBody>
      </p:sp>
      <p:pic>
        <p:nvPicPr>
          <p:cNvPr id="772" name="Google Shape;772;p60">
            <a:hlinkClick r:id="rId3"/>
          </p:cNvPr>
          <p:cNvPicPr preferRelativeResize="0"/>
          <p:nvPr/>
        </p:nvPicPr>
        <p:blipFill>
          <a:blip r:embed="rId4">
            <a:alphaModFix/>
          </a:blip>
          <a:stretch>
            <a:fillRect/>
          </a:stretch>
        </p:blipFill>
        <p:spPr>
          <a:xfrm>
            <a:off x="1581900" y="89125"/>
            <a:ext cx="6273450" cy="4762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61"/>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DevOps Processes</a:t>
            </a:r>
            <a:endParaRPr sz="3600">
              <a:solidFill>
                <a:srgbClr val="741B47"/>
              </a:solidFill>
              <a:latin typeface="Raleway Medium"/>
              <a:ea typeface="Raleway Medium"/>
              <a:cs typeface="Raleway Medium"/>
              <a:sym typeface="Raleway Medium"/>
            </a:endParaRPr>
          </a:p>
        </p:txBody>
      </p:sp>
      <p:sp>
        <p:nvSpPr>
          <p:cNvPr id="778" name="Google Shape;778;p61"/>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a:solidFill>
                  <a:schemeClr val="lt1"/>
                </a:solidFill>
                <a:latin typeface="Raleway Medium"/>
                <a:ea typeface="Raleway Medium"/>
                <a:cs typeface="Raleway Medium"/>
                <a:sym typeface="Raleway Medium"/>
              </a:rPr>
              <a:t>3</a:t>
            </a:r>
            <a:endParaRPr sz="3600" b="0" i="0" u="none" strike="noStrike" cap="none">
              <a:solidFill>
                <a:schemeClr val="lt1"/>
              </a:solidFill>
              <a:latin typeface="Raleway Medium"/>
              <a:ea typeface="Raleway Medium"/>
              <a:cs typeface="Raleway Medium"/>
              <a:sym typeface="Raleway Medium"/>
            </a:endParaRPr>
          </a:p>
        </p:txBody>
      </p:sp>
      <p:pic>
        <p:nvPicPr>
          <p:cNvPr id="779" name="Google Shape;779;p61"/>
          <p:cNvPicPr preferRelativeResize="0"/>
          <p:nvPr/>
        </p:nvPicPr>
        <p:blipFill>
          <a:blip r:embed="rId3">
            <a:alphaModFix/>
          </a:blip>
          <a:stretch>
            <a:fillRect/>
          </a:stretch>
        </p:blipFill>
        <p:spPr>
          <a:xfrm>
            <a:off x="6015375" y="948375"/>
            <a:ext cx="2428875" cy="33528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62"/>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42</a:t>
            </a:fld>
            <a:endParaRPr/>
          </a:p>
        </p:txBody>
      </p:sp>
      <p:sp>
        <p:nvSpPr>
          <p:cNvPr id="785" name="Google Shape;785;p62"/>
          <p:cNvSpPr txBox="1">
            <a:spLocks noGrp="1"/>
          </p:cNvSpPr>
          <p:nvPr>
            <p:ph type="title"/>
          </p:nvPr>
        </p:nvSpPr>
        <p:spPr>
          <a:xfrm>
            <a:off x="431800" y="173800"/>
            <a:ext cx="47247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3000">
                <a:solidFill>
                  <a:srgbClr val="741B47"/>
                </a:solidFill>
                <a:latin typeface="Raleway Medium"/>
                <a:ea typeface="Raleway Medium"/>
                <a:cs typeface="Raleway Medium"/>
                <a:sym typeface="Raleway Medium"/>
              </a:rPr>
              <a:t>DevOps Processes</a:t>
            </a:r>
            <a:endParaRPr sz="3000">
              <a:solidFill>
                <a:srgbClr val="3F98CC"/>
              </a:solidFill>
            </a:endParaRPr>
          </a:p>
        </p:txBody>
      </p:sp>
      <p:pic>
        <p:nvPicPr>
          <p:cNvPr id="786" name="Google Shape;786;p62"/>
          <p:cNvPicPr preferRelativeResize="0"/>
          <p:nvPr/>
        </p:nvPicPr>
        <p:blipFill>
          <a:blip r:embed="rId3">
            <a:alphaModFix/>
          </a:blip>
          <a:stretch>
            <a:fillRect/>
          </a:stretch>
        </p:blipFill>
        <p:spPr>
          <a:xfrm>
            <a:off x="1632050" y="2725753"/>
            <a:ext cx="5104727" cy="2417749"/>
          </a:xfrm>
          <a:prstGeom prst="rect">
            <a:avLst/>
          </a:prstGeom>
          <a:noFill/>
          <a:ln>
            <a:noFill/>
          </a:ln>
        </p:spPr>
      </p:pic>
      <p:sp>
        <p:nvSpPr>
          <p:cNvPr id="787" name="Google Shape;787;p62"/>
          <p:cNvSpPr txBox="1"/>
          <p:nvPr/>
        </p:nvSpPr>
        <p:spPr>
          <a:xfrm>
            <a:off x="336850" y="629225"/>
            <a:ext cx="2516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TR" sz="1800" b="1">
                <a:solidFill>
                  <a:srgbClr val="B45F06"/>
                </a:solidFill>
                <a:latin typeface="Barlow"/>
                <a:ea typeface="Barlow"/>
                <a:cs typeface="Barlow"/>
                <a:sym typeface="Barlow"/>
              </a:rPr>
              <a:t>Pipelines;</a:t>
            </a:r>
            <a:endParaRPr sz="1800" b="1">
              <a:solidFill>
                <a:srgbClr val="B45F06"/>
              </a:solidFill>
              <a:latin typeface="Barlow"/>
              <a:ea typeface="Barlow"/>
              <a:cs typeface="Barlow"/>
              <a:sym typeface="Barlow"/>
            </a:endParaRPr>
          </a:p>
        </p:txBody>
      </p:sp>
      <p:sp>
        <p:nvSpPr>
          <p:cNvPr id="788" name="Google Shape;788;p62"/>
          <p:cNvSpPr txBox="1"/>
          <p:nvPr/>
        </p:nvSpPr>
        <p:spPr>
          <a:xfrm>
            <a:off x="270175" y="957875"/>
            <a:ext cx="9360000" cy="1293000"/>
          </a:xfrm>
          <a:prstGeom prst="rect">
            <a:avLst/>
          </a:prstGeom>
          <a:noFill/>
          <a:ln>
            <a:noFill/>
          </a:ln>
        </p:spPr>
        <p:txBody>
          <a:bodyPr spcFirstLastPara="1" wrap="square" lIns="91425" tIns="91425" rIns="91425" bIns="91425" anchor="t" anchorCtr="0">
            <a:spAutoFit/>
          </a:bodyPr>
          <a:lstStyle/>
          <a:p>
            <a:pPr marL="457200" lvl="0" indent="-342900" algn="l" rtl="0">
              <a:lnSpc>
                <a:spcPct val="150000"/>
              </a:lnSpc>
              <a:spcBef>
                <a:spcPts val="0"/>
              </a:spcBef>
              <a:spcAft>
                <a:spcPts val="0"/>
              </a:spcAft>
              <a:buSzPts val="1800"/>
              <a:buFont typeface="Roboto"/>
              <a:buChar char="●"/>
            </a:pPr>
            <a:r>
              <a:rPr lang="tr-TR" sz="1800">
                <a:latin typeface="Roboto"/>
                <a:ea typeface="Roboto"/>
                <a:cs typeface="Roboto"/>
                <a:sym typeface="Roboto"/>
              </a:rPr>
              <a:t>A </a:t>
            </a:r>
            <a:r>
              <a:rPr lang="tr-TR" sz="1800" b="1">
                <a:solidFill>
                  <a:srgbClr val="38761D"/>
                </a:solidFill>
                <a:latin typeface="Roboto"/>
                <a:ea typeface="Roboto"/>
                <a:cs typeface="Roboto"/>
                <a:sym typeface="Roboto"/>
              </a:rPr>
              <a:t>Pipeline</a:t>
            </a:r>
            <a:r>
              <a:rPr lang="tr-TR" sz="1800">
                <a:latin typeface="Roboto"/>
                <a:ea typeface="Roboto"/>
                <a:cs typeface="Roboto"/>
                <a:sym typeface="Roboto"/>
              </a:rPr>
              <a:t> is a </a:t>
            </a:r>
            <a:r>
              <a:rPr lang="tr-TR" sz="1800" b="1">
                <a:latin typeface="Roboto"/>
                <a:ea typeface="Roboto"/>
                <a:cs typeface="Roboto"/>
                <a:sym typeface="Roboto"/>
              </a:rPr>
              <a:t>chain</a:t>
            </a:r>
            <a:r>
              <a:rPr lang="tr-TR" sz="1800">
                <a:latin typeface="Roboto"/>
                <a:ea typeface="Roboto"/>
                <a:cs typeface="Roboto"/>
                <a:sym typeface="Roboto"/>
              </a:rPr>
              <a:t> of </a:t>
            </a:r>
            <a:r>
              <a:rPr lang="tr-TR" sz="1800" b="1">
                <a:latin typeface="Roboto"/>
                <a:ea typeface="Roboto"/>
                <a:cs typeface="Roboto"/>
                <a:sym typeface="Roboto"/>
              </a:rPr>
              <a:t>tasks</a:t>
            </a:r>
            <a:r>
              <a:rPr lang="tr-TR" sz="1800">
                <a:latin typeface="Roboto"/>
                <a:ea typeface="Roboto"/>
                <a:cs typeface="Roboto"/>
                <a:sym typeface="Roboto"/>
              </a:rPr>
              <a:t> that can be </a:t>
            </a:r>
            <a:r>
              <a:rPr lang="tr-TR" sz="1800" b="1">
                <a:latin typeface="Roboto"/>
                <a:ea typeface="Roboto"/>
                <a:cs typeface="Roboto"/>
                <a:sym typeface="Roboto"/>
              </a:rPr>
              <a:t>automated</a:t>
            </a:r>
            <a:r>
              <a:rPr lang="tr-TR" sz="1800">
                <a:latin typeface="Roboto"/>
                <a:ea typeface="Roboto"/>
                <a:cs typeface="Roboto"/>
                <a:sym typeface="Roboto"/>
              </a:rPr>
              <a:t>.</a:t>
            </a:r>
            <a:endParaRPr sz="1800">
              <a:latin typeface="Roboto"/>
              <a:ea typeface="Roboto"/>
              <a:cs typeface="Roboto"/>
              <a:sym typeface="Roboto"/>
            </a:endParaRPr>
          </a:p>
          <a:p>
            <a:pPr marL="457200" lvl="0" indent="-342900" algn="l" rtl="0">
              <a:lnSpc>
                <a:spcPct val="150000"/>
              </a:lnSpc>
              <a:spcBef>
                <a:spcPts val="0"/>
              </a:spcBef>
              <a:spcAft>
                <a:spcPts val="0"/>
              </a:spcAft>
              <a:buSzPts val="1800"/>
              <a:buFont typeface="Roboto"/>
              <a:buChar char="●"/>
            </a:pPr>
            <a:r>
              <a:rPr lang="tr-TR" sz="1800">
                <a:latin typeface="Roboto"/>
                <a:ea typeface="Roboto"/>
                <a:cs typeface="Roboto"/>
                <a:sym typeface="Roboto"/>
              </a:rPr>
              <a:t>Integration tools use pipelines to perform tasks repetitively and continuously</a:t>
            </a:r>
            <a:endParaRPr sz="1800">
              <a:latin typeface="Roboto"/>
              <a:ea typeface="Roboto"/>
              <a:cs typeface="Roboto"/>
              <a:sym typeface="Roboto"/>
            </a:endParaRPr>
          </a:p>
          <a:p>
            <a:pPr marL="457200" lvl="0" indent="-342900" algn="l" rtl="0">
              <a:lnSpc>
                <a:spcPct val="150000"/>
              </a:lnSpc>
              <a:spcBef>
                <a:spcPts val="0"/>
              </a:spcBef>
              <a:spcAft>
                <a:spcPts val="0"/>
              </a:spcAft>
              <a:buSzPts val="1800"/>
              <a:buFont typeface="Roboto"/>
              <a:buChar char="●"/>
            </a:pPr>
            <a:r>
              <a:rPr lang="tr-TR" sz="1800">
                <a:latin typeface="Roboto"/>
                <a:ea typeface="Roboto"/>
                <a:cs typeface="Roboto"/>
                <a:sym typeface="Roboto"/>
              </a:rPr>
              <a:t>Pipelines keep work flowing forward in our DevOps system</a:t>
            </a:r>
            <a:endParaRPr sz="1800">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6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43</a:t>
            </a:fld>
            <a:endParaRPr/>
          </a:p>
        </p:txBody>
      </p:sp>
      <p:sp>
        <p:nvSpPr>
          <p:cNvPr id="794" name="Google Shape;794;p63"/>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Medium"/>
                <a:ea typeface="Raleway Medium"/>
                <a:cs typeface="Raleway Medium"/>
                <a:sym typeface="Raleway Medium"/>
              </a:rPr>
              <a:t>DevOps Processes</a:t>
            </a:r>
            <a:endParaRPr sz="3000">
              <a:solidFill>
                <a:srgbClr val="3F98CC"/>
              </a:solidFill>
            </a:endParaRPr>
          </a:p>
        </p:txBody>
      </p:sp>
      <p:pic>
        <p:nvPicPr>
          <p:cNvPr id="795" name="Google Shape;795;p63"/>
          <p:cNvPicPr preferRelativeResize="0"/>
          <p:nvPr/>
        </p:nvPicPr>
        <p:blipFill rotWithShape="1">
          <a:blip r:embed="rId3">
            <a:alphaModFix/>
          </a:blip>
          <a:srcRect/>
          <a:stretch/>
        </p:blipFill>
        <p:spPr>
          <a:xfrm>
            <a:off x="152400" y="952600"/>
            <a:ext cx="4753362" cy="4038501"/>
          </a:xfrm>
          <a:prstGeom prst="rect">
            <a:avLst/>
          </a:prstGeom>
          <a:noFill/>
          <a:ln>
            <a:noFill/>
          </a:ln>
        </p:spPr>
      </p:pic>
      <p:sp>
        <p:nvSpPr>
          <p:cNvPr id="796" name="Google Shape;796;p63"/>
          <p:cNvSpPr txBox="1"/>
          <p:nvPr/>
        </p:nvSpPr>
        <p:spPr>
          <a:xfrm>
            <a:off x="4774850" y="1267075"/>
            <a:ext cx="4215900" cy="24114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60000"/>
              </a:lnSpc>
              <a:spcBef>
                <a:spcPts val="1200"/>
              </a:spcBef>
              <a:spcAft>
                <a:spcPts val="0"/>
              </a:spcAft>
              <a:buClr>
                <a:srgbClr val="002060"/>
              </a:buClr>
              <a:buSzPts val="1800"/>
              <a:buFont typeface="Arial"/>
              <a:buChar char="●"/>
            </a:pPr>
            <a:r>
              <a:rPr lang="tr-TR" sz="1450" b="0" i="0" u="none" strike="noStrike" cap="none">
                <a:solidFill>
                  <a:srgbClr val="002060"/>
                </a:solidFill>
                <a:highlight>
                  <a:srgbClr val="FFFFFF"/>
                </a:highlight>
                <a:latin typeface="Arial"/>
                <a:ea typeface="Arial"/>
                <a:cs typeface="Arial"/>
                <a:sym typeface="Arial"/>
              </a:rPr>
              <a:t>A standardized set of environments</a:t>
            </a:r>
            <a:endParaRPr sz="1450" b="0" i="0" u="none" strike="noStrike" cap="none">
              <a:solidFill>
                <a:srgbClr val="002060"/>
              </a:solidFill>
              <a:highlight>
                <a:srgbClr val="FFFFFF"/>
              </a:highlight>
              <a:latin typeface="Arial"/>
              <a:ea typeface="Arial"/>
              <a:cs typeface="Arial"/>
              <a:sym typeface="Arial"/>
            </a:endParaRPr>
          </a:p>
          <a:p>
            <a:pPr marL="457200" marR="0" lvl="0" indent="-342900" algn="l" rtl="0">
              <a:lnSpc>
                <a:spcPct val="160000"/>
              </a:lnSpc>
              <a:spcBef>
                <a:spcPts val="0"/>
              </a:spcBef>
              <a:spcAft>
                <a:spcPts val="0"/>
              </a:spcAft>
              <a:buClr>
                <a:srgbClr val="002060"/>
              </a:buClr>
              <a:buSzPts val="1800"/>
              <a:buFont typeface="Arial"/>
              <a:buChar char="●"/>
            </a:pPr>
            <a:r>
              <a:rPr lang="tr-TR" sz="1450" b="0" i="0" u="none" strike="noStrike" cap="none">
                <a:solidFill>
                  <a:srgbClr val="002060"/>
                </a:solidFill>
                <a:highlight>
                  <a:srgbClr val="FFFFFF"/>
                </a:highlight>
                <a:latin typeface="Arial"/>
                <a:ea typeface="Arial"/>
                <a:cs typeface="Arial"/>
                <a:sym typeface="Arial"/>
              </a:rPr>
              <a:t>Decreasing the failure rate of new releases</a:t>
            </a:r>
            <a:endParaRPr sz="1450" b="0" i="0" u="none" strike="noStrike" cap="none">
              <a:solidFill>
                <a:srgbClr val="002060"/>
              </a:solidFill>
              <a:highlight>
                <a:srgbClr val="FFFFFF"/>
              </a:highlight>
              <a:latin typeface="Arial"/>
              <a:ea typeface="Arial"/>
              <a:cs typeface="Arial"/>
              <a:sym typeface="Arial"/>
            </a:endParaRPr>
          </a:p>
          <a:p>
            <a:pPr marL="457200" marR="0" lvl="0" indent="-342900" algn="l" rtl="0">
              <a:lnSpc>
                <a:spcPct val="160000"/>
              </a:lnSpc>
              <a:spcBef>
                <a:spcPts val="0"/>
              </a:spcBef>
              <a:spcAft>
                <a:spcPts val="0"/>
              </a:spcAft>
              <a:buClr>
                <a:srgbClr val="002060"/>
              </a:buClr>
              <a:buSzPts val="1800"/>
              <a:buFont typeface="Arial"/>
              <a:buChar char="●"/>
            </a:pPr>
            <a:r>
              <a:rPr lang="tr-TR" sz="1450" b="0" i="0" u="none" strike="noStrike" cap="none">
                <a:solidFill>
                  <a:srgbClr val="002060"/>
                </a:solidFill>
                <a:highlight>
                  <a:srgbClr val="FFFFFF"/>
                </a:highlight>
                <a:latin typeface="Arial"/>
                <a:ea typeface="Arial"/>
                <a:cs typeface="Arial"/>
                <a:sym typeface="Arial"/>
              </a:rPr>
              <a:t>Shortening lead-time between versions</a:t>
            </a:r>
            <a:endParaRPr sz="1450" b="0" i="0" u="none" strike="noStrike" cap="none">
              <a:solidFill>
                <a:srgbClr val="002060"/>
              </a:solidFill>
              <a:highlight>
                <a:srgbClr val="FFFFFF"/>
              </a:highlight>
              <a:latin typeface="Arial"/>
              <a:ea typeface="Arial"/>
              <a:cs typeface="Arial"/>
              <a:sym typeface="Arial"/>
            </a:endParaRPr>
          </a:p>
          <a:p>
            <a:pPr marL="457200" marR="0" lvl="0" indent="0" algn="l" rtl="0">
              <a:lnSpc>
                <a:spcPct val="160000"/>
              </a:lnSpc>
              <a:spcBef>
                <a:spcPts val="0"/>
              </a:spcBef>
              <a:spcAft>
                <a:spcPts val="0"/>
              </a:spcAft>
              <a:buNone/>
            </a:pPr>
            <a:endParaRPr sz="1450" b="0" i="0" u="none" strike="noStrike" cap="none">
              <a:solidFill>
                <a:srgbClr val="002060"/>
              </a:solidFill>
              <a:highlight>
                <a:srgbClr val="FFFFFF"/>
              </a:highlight>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6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44</a:t>
            </a:fld>
            <a:endParaRPr/>
          </a:p>
        </p:txBody>
      </p:sp>
      <p:sp>
        <p:nvSpPr>
          <p:cNvPr id="802" name="Google Shape;802;p64"/>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Medium"/>
                <a:ea typeface="Raleway Medium"/>
                <a:cs typeface="Raleway Medium"/>
                <a:sym typeface="Raleway Medium"/>
              </a:rPr>
              <a:t>DevOps Processes</a:t>
            </a:r>
            <a:endParaRPr sz="3000">
              <a:solidFill>
                <a:srgbClr val="3F98CC"/>
              </a:solidFill>
            </a:endParaRPr>
          </a:p>
        </p:txBody>
      </p:sp>
      <p:pic>
        <p:nvPicPr>
          <p:cNvPr id="803" name="Google Shape;803;p64"/>
          <p:cNvPicPr preferRelativeResize="0"/>
          <p:nvPr/>
        </p:nvPicPr>
        <p:blipFill>
          <a:blip r:embed="rId3">
            <a:alphaModFix/>
          </a:blip>
          <a:stretch>
            <a:fillRect/>
          </a:stretch>
        </p:blipFill>
        <p:spPr>
          <a:xfrm>
            <a:off x="874300" y="1257400"/>
            <a:ext cx="7086122" cy="1998650"/>
          </a:xfrm>
          <a:prstGeom prst="rect">
            <a:avLst/>
          </a:prstGeom>
          <a:noFill/>
          <a:ln>
            <a:noFill/>
          </a:ln>
        </p:spPr>
      </p:pic>
      <p:sp>
        <p:nvSpPr>
          <p:cNvPr id="804" name="Google Shape;804;p64"/>
          <p:cNvSpPr txBox="1"/>
          <p:nvPr/>
        </p:nvSpPr>
        <p:spPr>
          <a:xfrm>
            <a:off x="336850" y="629225"/>
            <a:ext cx="5116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TR" sz="1800" b="1">
                <a:solidFill>
                  <a:srgbClr val="B45F06"/>
                </a:solidFill>
                <a:latin typeface="Barlow"/>
                <a:ea typeface="Barlow"/>
                <a:cs typeface="Barlow"/>
                <a:sym typeface="Barlow"/>
              </a:rPr>
              <a:t>Automating an Integrated DevOps System</a:t>
            </a:r>
            <a:endParaRPr sz="1800" b="1">
              <a:solidFill>
                <a:srgbClr val="B45F06"/>
              </a:solidFill>
              <a:latin typeface="Barlow"/>
              <a:ea typeface="Barlow"/>
              <a:cs typeface="Barlow"/>
              <a:sym typeface="Barlow"/>
            </a:endParaRPr>
          </a:p>
          <a:p>
            <a:pPr marL="0" lvl="0" indent="0" algn="l" rtl="0">
              <a:spcBef>
                <a:spcPts val="0"/>
              </a:spcBef>
              <a:spcAft>
                <a:spcPts val="0"/>
              </a:spcAft>
              <a:buNone/>
            </a:pPr>
            <a:endParaRPr sz="1800" b="1">
              <a:solidFill>
                <a:srgbClr val="B45F06"/>
              </a:solidFill>
              <a:latin typeface="Barlow"/>
              <a:ea typeface="Barlow"/>
              <a:cs typeface="Barlow"/>
              <a:sym typeface="Barlow"/>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6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45</a:t>
            </a:fld>
            <a:endParaRPr/>
          </a:p>
        </p:txBody>
      </p:sp>
      <p:sp>
        <p:nvSpPr>
          <p:cNvPr id="810" name="Google Shape;810;p65"/>
          <p:cNvSpPr txBox="1">
            <a:spLocks noGrp="1"/>
          </p:cNvSpPr>
          <p:nvPr>
            <p:ph type="title"/>
          </p:nvPr>
        </p:nvSpPr>
        <p:spPr>
          <a:xfrm>
            <a:off x="431800" y="173800"/>
            <a:ext cx="74550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3600"/>
              <a:buNone/>
            </a:pPr>
            <a:r>
              <a:rPr lang="tr-TR" sz="3000">
                <a:solidFill>
                  <a:srgbClr val="741B47"/>
                </a:solidFill>
                <a:latin typeface="Arial"/>
                <a:ea typeface="Arial"/>
                <a:cs typeface="Arial"/>
                <a:sym typeface="Arial"/>
              </a:rPr>
              <a:t>Introduction </a:t>
            </a:r>
            <a:r>
              <a:rPr lang="tr-TR" sz="3300">
                <a:solidFill>
                  <a:srgbClr val="741B47"/>
                </a:solidFill>
                <a:latin typeface="Arial"/>
                <a:ea typeface="Arial"/>
                <a:cs typeface="Arial"/>
                <a:sym typeface="Arial"/>
              </a:rPr>
              <a:t>to </a:t>
            </a:r>
            <a:r>
              <a:rPr lang="tr-TR" sz="3300">
                <a:solidFill>
                  <a:srgbClr val="741B47"/>
                </a:solidFill>
              </a:rPr>
              <a:t>DevOps</a:t>
            </a:r>
            <a:endParaRPr sz="3300">
              <a:solidFill>
                <a:srgbClr val="741B47"/>
              </a:solidFill>
              <a:latin typeface="Arial"/>
              <a:ea typeface="Arial"/>
              <a:cs typeface="Arial"/>
              <a:sym typeface="Arial"/>
            </a:endParaRPr>
          </a:p>
        </p:txBody>
      </p:sp>
      <p:sp>
        <p:nvSpPr>
          <p:cNvPr id="811" name="Google Shape;811;p65"/>
          <p:cNvSpPr/>
          <p:nvPr/>
        </p:nvSpPr>
        <p:spPr>
          <a:xfrm>
            <a:off x="6967100" y="1110525"/>
            <a:ext cx="1201500" cy="374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2" name="Google Shape;812;p65"/>
          <p:cNvPicPr preferRelativeResize="0"/>
          <p:nvPr/>
        </p:nvPicPr>
        <p:blipFill>
          <a:blip r:embed="rId3">
            <a:alphaModFix/>
          </a:blip>
          <a:stretch>
            <a:fillRect/>
          </a:stretch>
        </p:blipFill>
        <p:spPr>
          <a:xfrm>
            <a:off x="152400" y="1637025"/>
            <a:ext cx="8839204" cy="2097585"/>
          </a:xfrm>
          <a:prstGeom prst="rect">
            <a:avLst/>
          </a:prstGeom>
          <a:noFill/>
          <a:ln>
            <a:noFill/>
          </a:ln>
        </p:spPr>
      </p:pic>
      <p:pic>
        <p:nvPicPr>
          <p:cNvPr id="813" name="Google Shape;813;p65"/>
          <p:cNvPicPr preferRelativeResize="0"/>
          <p:nvPr/>
        </p:nvPicPr>
        <p:blipFill>
          <a:blip r:embed="rId4">
            <a:alphaModFix/>
          </a:blip>
          <a:stretch>
            <a:fillRect/>
          </a:stretch>
        </p:blipFill>
        <p:spPr>
          <a:xfrm>
            <a:off x="152400" y="3887010"/>
            <a:ext cx="1475137" cy="1104091"/>
          </a:xfrm>
          <a:prstGeom prst="rect">
            <a:avLst/>
          </a:prstGeom>
          <a:noFill/>
          <a:ln>
            <a:noFill/>
          </a:ln>
        </p:spPr>
      </p:pic>
      <p:pic>
        <p:nvPicPr>
          <p:cNvPr id="814" name="Google Shape;814;p65"/>
          <p:cNvPicPr preferRelativeResize="0"/>
          <p:nvPr/>
        </p:nvPicPr>
        <p:blipFill>
          <a:blip r:embed="rId5">
            <a:alphaModFix/>
          </a:blip>
          <a:stretch>
            <a:fillRect/>
          </a:stretch>
        </p:blipFill>
        <p:spPr>
          <a:xfrm>
            <a:off x="2189077" y="3559051"/>
            <a:ext cx="943775" cy="943775"/>
          </a:xfrm>
          <a:prstGeom prst="rect">
            <a:avLst/>
          </a:prstGeom>
          <a:noFill/>
          <a:ln>
            <a:noFill/>
          </a:ln>
        </p:spPr>
      </p:pic>
      <p:pic>
        <p:nvPicPr>
          <p:cNvPr id="815" name="Google Shape;815;p65"/>
          <p:cNvPicPr preferRelativeResize="0"/>
          <p:nvPr/>
        </p:nvPicPr>
        <p:blipFill>
          <a:blip r:embed="rId6">
            <a:alphaModFix/>
          </a:blip>
          <a:stretch>
            <a:fillRect/>
          </a:stretch>
        </p:blipFill>
        <p:spPr>
          <a:xfrm>
            <a:off x="3854724" y="3514762"/>
            <a:ext cx="1932276" cy="1053675"/>
          </a:xfrm>
          <a:prstGeom prst="rect">
            <a:avLst/>
          </a:prstGeom>
          <a:noFill/>
          <a:ln>
            <a:noFill/>
          </a:ln>
        </p:spPr>
      </p:pic>
      <p:pic>
        <p:nvPicPr>
          <p:cNvPr id="816" name="Google Shape;816;p65"/>
          <p:cNvPicPr preferRelativeResize="0"/>
          <p:nvPr/>
        </p:nvPicPr>
        <p:blipFill>
          <a:blip r:embed="rId7">
            <a:alphaModFix/>
          </a:blip>
          <a:stretch>
            <a:fillRect/>
          </a:stretch>
        </p:blipFill>
        <p:spPr>
          <a:xfrm>
            <a:off x="5990750" y="3585454"/>
            <a:ext cx="1104100" cy="1051295"/>
          </a:xfrm>
          <a:prstGeom prst="rect">
            <a:avLst/>
          </a:prstGeom>
          <a:noFill/>
          <a:ln>
            <a:noFill/>
          </a:ln>
        </p:spPr>
      </p:pic>
      <p:sp>
        <p:nvSpPr>
          <p:cNvPr id="817" name="Google Shape;817;p65"/>
          <p:cNvSpPr txBox="1"/>
          <p:nvPr/>
        </p:nvSpPr>
        <p:spPr>
          <a:xfrm>
            <a:off x="2010650" y="4523950"/>
            <a:ext cx="1344300" cy="26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TR"/>
              <a:t>Bitbucket</a:t>
            </a:r>
            <a:endParaRPr/>
          </a:p>
        </p:txBody>
      </p:sp>
      <p:sp>
        <p:nvSpPr>
          <p:cNvPr id="818" name="Google Shape;818;p65"/>
          <p:cNvSpPr txBox="1"/>
          <p:nvPr/>
        </p:nvSpPr>
        <p:spPr>
          <a:xfrm>
            <a:off x="2010650" y="4737675"/>
            <a:ext cx="1344300" cy="26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TR"/>
              <a:t>Atlassian</a:t>
            </a:r>
            <a:endParaRPr/>
          </a:p>
        </p:txBody>
      </p:sp>
      <p:sp>
        <p:nvSpPr>
          <p:cNvPr id="819" name="Google Shape;819;p65"/>
          <p:cNvSpPr txBox="1"/>
          <p:nvPr/>
        </p:nvSpPr>
        <p:spPr>
          <a:xfrm>
            <a:off x="4000700" y="4571425"/>
            <a:ext cx="1344300" cy="26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TR"/>
              <a:t>Codecommit</a:t>
            </a:r>
            <a:endParaRPr/>
          </a:p>
        </p:txBody>
      </p:sp>
      <p:sp>
        <p:nvSpPr>
          <p:cNvPr id="820" name="Google Shape;820;p65"/>
          <p:cNvSpPr txBox="1"/>
          <p:nvPr/>
        </p:nvSpPr>
        <p:spPr>
          <a:xfrm>
            <a:off x="4000700" y="4785150"/>
            <a:ext cx="1344300" cy="26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TR"/>
              <a:t>AWS</a:t>
            </a:r>
            <a:endParaRPr/>
          </a:p>
        </p:txBody>
      </p:sp>
      <p:sp>
        <p:nvSpPr>
          <p:cNvPr id="821" name="Google Shape;821;p65"/>
          <p:cNvSpPr txBox="1"/>
          <p:nvPr/>
        </p:nvSpPr>
        <p:spPr>
          <a:xfrm>
            <a:off x="5929500" y="4571425"/>
            <a:ext cx="1344300" cy="26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TR"/>
              <a:t>Gitlab</a:t>
            </a:r>
            <a:endParaRPr/>
          </a:p>
        </p:txBody>
      </p:sp>
      <p:sp>
        <p:nvSpPr>
          <p:cNvPr id="822" name="Google Shape;822;p65"/>
          <p:cNvSpPr txBox="1"/>
          <p:nvPr/>
        </p:nvSpPr>
        <p:spPr>
          <a:xfrm>
            <a:off x="5929500" y="4785150"/>
            <a:ext cx="1344300" cy="26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TR"/>
              <a:t>Gitlab</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6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46</a:t>
            </a:fld>
            <a:endParaRPr/>
          </a:p>
        </p:txBody>
      </p:sp>
      <p:sp>
        <p:nvSpPr>
          <p:cNvPr id="828" name="Google Shape;828;p66"/>
          <p:cNvSpPr txBox="1">
            <a:spLocks noGrp="1"/>
          </p:cNvSpPr>
          <p:nvPr>
            <p:ph type="title"/>
          </p:nvPr>
        </p:nvSpPr>
        <p:spPr>
          <a:xfrm>
            <a:off x="431800" y="173800"/>
            <a:ext cx="74550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3600"/>
              <a:buNone/>
            </a:pPr>
            <a:r>
              <a:rPr lang="tr-TR" sz="3000">
                <a:solidFill>
                  <a:srgbClr val="741B47"/>
                </a:solidFill>
                <a:latin typeface="Arial"/>
                <a:ea typeface="Arial"/>
                <a:cs typeface="Arial"/>
                <a:sym typeface="Arial"/>
              </a:rPr>
              <a:t>Introduction </a:t>
            </a:r>
            <a:r>
              <a:rPr lang="tr-TR" sz="3300">
                <a:solidFill>
                  <a:srgbClr val="741B47"/>
                </a:solidFill>
                <a:latin typeface="Arial"/>
                <a:ea typeface="Arial"/>
                <a:cs typeface="Arial"/>
                <a:sym typeface="Arial"/>
              </a:rPr>
              <a:t>to </a:t>
            </a:r>
            <a:r>
              <a:rPr lang="tr-TR" sz="3300">
                <a:solidFill>
                  <a:srgbClr val="741B47"/>
                </a:solidFill>
              </a:rPr>
              <a:t>DevOps</a:t>
            </a:r>
            <a:endParaRPr sz="3300">
              <a:solidFill>
                <a:srgbClr val="741B47"/>
              </a:solidFill>
              <a:latin typeface="Arial"/>
              <a:ea typeface="Arial"/>
              <a:cs typeface="Arial"/>
              <a:sym typeface="Arial"/>
            </a:endParaRPr>
          </a:p>
        </p:txBody>
      </p:sp>
      <p:sp>
        <p:nvSpPr>
          <p:cNvPr id="829" name="Google Shape;829;p66"/>
          <p:cNvSpPr/>
          <p:nvPr/>
        </p:nvSpPr>
        <p:spPr>
          <a:xfrm>
            <a:off x="431800" y="573975"/>
            <a:ext cx="4933800" cy="43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tr-TR" sz="2400">
                <a:solidFill>
                  <a:srgbClr val="FF9300"/>
                </a:solidFill>
              </a:rPr>
              <a:t>What is Continuous Integration</a:t>
            </a:r>
            <a:r>
              <a:rPr lang="tr-TR" sz="2400" b="0" i="0" u="none" strike="noStrike" cap="none">
                <a:solidFill>
                  <a:srgbClr val="FF9300"/>
                </a:solidFill>
                <a:latin typeface="Arial"/>
                <a:ea typeface="Arial"/>
                <a:cs typeface="Arial"/>
                <a:sym typeface="Arial"/>
              </a:rPr>
              <a:t> </a:t>
            </a:r>
            <a:endParaRPr sz="1100"/>
          </a:p>
        </p:txBody>
      </p:sp>
      <p:pic>
        <p:nvPicPr>
          <p:cNvPr id="830" name="Google Shape;830;p66"/>
          <p:cNvPicPr preferRelativeResize="0"/>
          <p:nvPr/>
        </p:nvPicPr>
        <p:blipFill>
          <a:blip r:embed="rId3">
            <a:alphaModFix/>
          </a:blip>
          <a:stretch>
            <a:fillRect/>
          </a:stretch>
        </p:blipFill>
        <p:spPr>
          <a:xfrm>
            <a:off x="152400" y="1637025"/>
            <a:ext cx="8839204" cy="2097585"/>
          </a:xfrm>
          <a:prstGeom prst="rect">
            <a:avLst/>
          </a:prstGeom>
          <a:noFill/>
          <a:ln>
            <a:noFill/>
          </a:ln>
        </p:spPr>
      </p:pic>
      <p:pic>
        <p:nvPicPr>
          <p:cNvPr id="831" name="Google Shape;831;p66"/>
          <p:cNvPicPr preferRelativeResize="0"/>
          <p:nvPr/>
        </p:nvPicPr>
        <p:blipFill>
          <a:blip r:embed="rId4">
            <a:alphaModFix/>
          </a:blip>
          <a:stretch>
            <a:fillRect/>
          </a:stretch>
        </p:blipFill>
        <p:spPr>
          <a:xfrm>
            <a:off x="537725" y="3734600"/>
            <a:ext cx="1201500" cy="675093"/>
          </a:xfrm>
          <a:prstGeom prst="rect">
            <a:avLst/>
          </a:prstGeom>
          <a:noFill/>
          <a:ln>
            <a:noFill/>
          </a:ln>
        </p:spPr>
      </p:pic>
      <p:pic>
        <p:nvPicPr>
          <p:cNvPr id="832" name="Google Shape;832;p66"/>
          <p:cNvPicPr preferRelativeResize="0"/>
          <p:nvPr/>
        </p:nvPicPr>
        <p:blipFill>
          <a:blip r:embed="rId5">
            <a:alphaModFix/>
          </a:blip>
          <a:stretch>
            <a:fillRect/>
          </a:stretch>
        </p:blipFill>
        <p:spPr>
          <a:xfrm>
            <a:off x="2090375" y="3836080"/>
            <a:ext cx="1475025" cy="573625"/>
          </a:xfrm>
          <a:prstGeom prst="rect">
            <a:avLst/>
          </a:prstGeom>
          <a:noFill/>
          <a:ln>
            <a:noFill/>
          </a:ln>
        </p:spPr>
      </p:pic>
      <p:pic>
        <p:nvPicPr>
          <p:cNvPr id="833" name="Google Shape;833;p66"/>
          <p:cNvPicPr preferRelativeResize="0"/>
          <p:nvPr/>
        </p:nvPicPr>
        <p:blipFill>
          <a:blip r:embed="rId6">
            <a:alphaModFix/>
          </a:blip>
          <a:stretch>
            <a:fillRect/>
          </a:stretch>
        </p:blipFill>
        <p:spPr>
          <a:xfrm>
            <a:off x="3764550" y="3836075"/>
            <a:ext cx="2087975" cy="626400"/>
          </a:xfrm>
          <a:prstGeom prst="rect">
            <a:avLst/>
          </a:prstGeom>
          <a:noFill/>
          <a:ln>
            <a:noFill/>
          </a:ln>
        </p:spPr>
      </p:pic>
      <p:pic>
        <p:nvPicPr>
          <p:cNvPr id="834" name="Google Shape;834;p66"/>
          <p:cNvPicPr preferRelativeResize="0"/>
          <p:nvPr/>
        </p:nvPicPr>
        <p:blipFill rotWithShape="1">
          <a:blip r:embed="rId7">
            <a:alphaModFix/>
          </a:blip>
          <a:srcRect t="16389" b="16383"/>
          <a:stretch/>
        </p:blipFill>
        <p:spPr>
          <a:xfrm>
            <a:off x="5852525" y="3836075"/>
            <a:ext cx="1400125" cy="626400"/>
          </a:xfrm>
          <a:prstGeom prst="rect">
            <a:avLst/>
          </a:prstGeom>
          <a:noFill/>
          <a:ln>
            <a:noFill/>
          </a:ln>
        </p:spPr>
      </p:pic>
      <p:pic>
        <p:nvPicPr>
          <p:cNvPr id="835" name="Google Shape;835;p66"/>
          <p:cNvPicPr preferRelativeResize="0"/>
          <p:nvPr/>
        </p:nvPicPr>
        <p:blipFill>
          <a:blip r:embed="rId8">
            <a:alphaModFix/>
          </a:blip>
          <a:stretch>
            <a:fillRect/>
          </a:stretch>
        </p:blipFill>
        <p:spPr>
          <a:xfrm>
            <a:off x="7417205" y="3848127"/>
            <a:ext cx="1488795" cy="675100"/>
          </a:xfrm>
          <a:prstGeom prst="rect">
            <a:avLst/>
          </a:prstGeom>
          <a:noFill/>
          <a:ln>
            <a:noFill/>
          </a:ln>
        </p:spPr>
      </p:pic>
      <p:pic>
        <p:nvPicPr>
          <p:cNvPr id="836" name="Google Shape;836;p66"/>
          <p:cNvPicPr preferRelativeResize="0"/>
          <p:nvPr/>
        </p:nvPicPr>
        <p:blipFill>
          <a:blip r:embed="rId9">
            <a:alphaModFix/>
          </a:blip>
          <a:stretch>
            <a:fillRect/>
          </a:stretch>
        </p:blipFill>
        <p:spPr>
          <a:xfrm>
            <a:off x="537725" y="4427800"/>
            <a:ext cx="1638925" cy="573625"/>
          </a:xfrm>
          <a:prstGeom prst="rect">
            <a:avLst/>
          </a:prstGeom>
          <a:noFill/>
          <a:ln>
            <a:noFill/>
          </a:ln>
        </p:spPr>
      </p:pic>
      <p:pic>
        <p:nvPicPr>
          <p:cNvPr id="837" name="Google Shape;837;p66"/>
          <p:cNvPicPr preferRelativeResize="0"/>
          <p:nvPr/>
        </p:nvPicPr>
        <p:blipFill>
          <a:blip r:embed="rId10">
            <a:alphaModFix/>
          </a:blip>
          <a:stretch>
            <a:fillRect/>
          </a:stretch>
        </p:blipFill>
        <p:spPr>
          <a:xfrm>
            <a:off x="2256788" y="4427796"/>
            <a:ext cx="926487" cy="573625"/>
          </a:xfrm>
          <a:prstGeom prst="rect">
            <a:avLst/>
          </a:prstGeom>
          <a:noFill/>
          <a:ln>
            <a:noFill/>
          </a:ln>
        </p:spPr>
      </p:pic>
      <p:pic>
        <p:nvPicPr>
          <p:cNvPr id="838" name="Google Shape;838;p66"/>
          <p:cNvPicPr preferRelativeResize="0"/>
          <p:nvPr/>
        </p:nvPicPr>
        <p:blipFill>
          <a:blip r:embed="rId11">
            <a:alphaModFix/>
          </a:blip>
          <a:stretch>
            <a:fillRect/>
          </a:stretch>
        </p:blipFill>
        <p:spPr>
          <a:xfrm>
            <a:off x="3995000" y="4419219"/>
            <a:ext cx="1488800" cy="590794"/>
          </a:xfrm>
          <a:prstGeom prst="rect">
            <a:avLst/>
          </a:prstGeom>
          <a:noFill/>
          <a:ln>
            <a:noFill/>
          </a:ln>
        </p:spPr>
      </p:pic>
      <p:pic>
        <p:nvPicPr>
          <p:cNvPr id="839" name="Google Shape;839;p66"/>
          <p:cNvPicPr preferRelativeResize="0"/>
          <p:nvPr/>
        </p:nvPicPr>
        <p:blipFill rotWithShape="1">
          <a:blip r:embed="rId12">
            <a:alphaModFix/>
          </a:blip>
          <a:srcRect l="20632" t="21378" r="21363" b="22051"/>
          <a:stretch/>
        </p:blipFill>
        <p:spPr>
          <a:xfrm>
            <a:off x="6394288" y="4445150"/>
            <a:ext cx="552662" cy="538950"/>
          </a:xfrm>
          <a:prstGeom prst="rect">
            <a:avLst/>
          </a:prstGeom>
          <a:noFill/>
          <a:ln>
            <a:noFill/>
          </a:ln>
        </p:spPr>
      </p:pic>
      <p:pic>
        <p:nvPicPr>
          <p:cNvPr id="840" name="Google Shape;840;p66"/>
          <p:cNvPicPr preferRelativeResize="0"/>
          <p:nvPr/>
        </p:nvPicPr>
        <p:blipFill>
          <a:blip r:embed="rId13">
            <a:alphaModFix/>
          </a:blip>
          <a:stretch>
            <a:fillRect/>
          </a:stretch>
        </p:blipFill>
        <p:spPr>
          <a:xfrm>
            <a:off x="6738263" y="241225"/>
            <a:ext cx="1659166" cy="11041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6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47</a:t>
            </a:fld>
            <a:endParaRPr/>
          </a:p>
        </p:txBody>
      </p:sp>
      <p:sp>
        <p:nvSpPr>
          <p:cNvPr id="846" name="Google Shape;846;p67"/>
          <p:cNvSpPr txBox="1">
            <a:spLocks noGrp="1"/>
          </p:cNvSpPr>
          <p:nvPr>
            <p:ph type="title"/>
          </p:nvPr>
        </p:nvSpPr>
        <p:spPr>
          <a:xfrm>
            <a:off x="431800" y="173800"/>
            <a:ext cx="74550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3600"/>
              <a:buNone/>
            </a:pPr>
            <a:r>
              <a:rPr lang="tr-TR" sz="3000">
                <a:solidFill>
                  <a:srgbClr val="741B47"/>
                </a:solidFill>
                <a:latin typeface="Arial"/>
                <a:ea typeface="Arial"/>
                <a:cs typeface="Arial"/>
                <a:sym typeface="Arial"/>
              </a:rPr>
              <a:t>Introduction </a:t>
            </a:r>
            <a:r>
              <a:rPr lang="tr-TR" sz="3300">
                <a:solidFill>
                  <a:srgbClr val="741B47"/>
                </a:solidFill>
                <a:latin typeface="Arial"/>
                <a:ea typeface="Arial"/>
                <a:cs typeface="Arial"/>
                <a:sym typeface="Arial"/>
              </a:rPr>
              <a:t>to </a:t>
            </a:r>
            <a:r>
              <a:rPr lang="tr-TR" sz="3300">
                <a:solidFill>
                  <a:srgbClr val="741B47"/>
                </a:solidFill>
              </a:rPr>
              <a:t>DevOps</a:t>
            </a:r>
            <a:endParaRPr sz="3300">
              <a:solidFill>
                <a:srgbClr val="741B47"/>
              </a:solidFill>
              <a:latin typeface="Arial"/>
              <a:ea typeface="Arial"/>
              <a:cs typeface="Arial"/>
              <a:sym typeface="Arial"/>
            </a:endParaRPr>
          </a:p>
        </p:txBody>
      </p:sp>
      <p:sp>
        <p:nvSpPr>
          <p:cNvPr id="847" name="Google Shape;847;p67"/>
          <p:cNvSpPr/>
          <p:nvPr/>
        </p:nvSpPr>
        <p:spPr>
          <a:xfrm>
            <a:off x="431801" y="573975"/>
            <a:ext cx="5962500" cy="43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tr-TR" sz="2400">
                <a:solidFill>
                  <a:srgbClr val="FF9300"/>
                </a:solidFill>
              </a:rPr>
              <a:t>What is Continuous Integration</a:t>
            </a:r>
            <a:r>
              <a:rPr lang="tr-TR" sz="2400" b="0" i="0" u="none" strike="noStrike" cap="none">
                <a:solidFill>
                  <a:srgbClr val="FF9300"/>
                </a:solidFill>
                <a:latin typeface="Arial"/>
                <a:ea typeface="Arial"/>
                <a:cs typeface="Arial"/>
                <a:sym typeface="Arial"/>
              </a:rPr>
              <a:t> </a:t>
            </a:r>
            <a:endParaRPr sz="1100"/>
          </a:p>
        </p:txBody>
      </p:sp>
      <p:sp>
        <p:nvSpPr>
          <p:cNvPr id="848" name="Google Shape;848;p67"/>
          <p:cNvSpPr/>
          <p:nvPr/>
        </p:nvSpPr>
        <p:spPr>
          <a:xfrm>
            <a:off x="6967100" y="1110525"/>
            <a:ext cx="1201500" cy="374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49" name="Google Shape;849;p67"/>
          <p:cNvPicPr preferRelativeResize="0"/>
          <p:nvPr/>
        </p:nvPicPr>
        <p:blipFill>
          <a:blip r:embed="rId3">
            <a:alphaModFix/>
          </a:blip>
          <a:stretch>
            <a:fillRect/>
          </a:stretch>
        </p:blipFill>
        <p:spPr>
          <a:xfrm>
            <a:off x="152400" y="1637025"/>
            <a:ext cx="8839204" cy="2097585"/>
          </a:xfrm>
          <a:prstGeom prst="rect">
            <a:avLst/>
          </a:prstGeom>
          <a:noFill/>
          <a:ln>
            <a:noFill/>
          </a:ln>
        </p:spPr>
      </p:pic>
      <p:pic>
        <p:nvPicPr>
          <p:cNvPr id="850" name="Google Shape;850;p67"/>
          <p:cNvPicPr preferRelativeResize="0"/>
          <p:nvPr/>
        </p:nvPicPr>
        <p:blipFill rotWithShape="1">
          <a:blip r:embed="rId4">
            <a:alphaModFix/>
          </a:blip>
          <a:srcRect t="33634" b="32818"/>
          <a:stretch/>
        </p:blipFill>
        <p:spPr>
          <a:xfrm>
            <a:off x="583175" y="3734600"/>
            <a:ext cx="2011950" cy="674925"/>
          </a:xfrm>
          <a:prstGeom prst="rect">
            <a:avLst/>
          </a:prstGeom>
          <a:noFill/>
          <a:ln>
            <a:noFill/>
          </a:ln>
        </p:spPr>
      </p:pic>
      <p:pic>
        <p:nvPicPr>
          <p:cNvPr id="851" name="Google Shape;851;p67"/>
          <p:cNvPicPr preferRelativeResize="0"/>
          <p:nvPr/>
        </p:nvPicPr>
        <p:blipFill rotWithShape="1">
          <a:blip r:embed="rId5">
            <a:alphaModFix/>
          </a:blip>
          <a:srcRect t="20646" b="20646"/>
          <a:stretch/>
        </p:blipFill>
        <p:spPr>
          <a:xfrm>
            <a:off x="2804225" y="3734600"/>
            <a:ext cx="2011950" cy="674925"/>
          </a:xfrm>
          <a:prstGeom prst="rect">
            <a:avLst/>
          </a:prstGeom>
          <a:noFill/>
          <a:ln>
            <a:noFill/>
          </a:ln>
        </p:spPr>
      </p:pic>
      <p:pic>
        <p:nvPicPr>
          <p:cNvPr id="852" name="Google Shape;852;p67"/>
          <p:cNvPicPr preferRelativeResize="0"/>
          <p:nvPr/>
        </p:nvPicPr>
        <p:blipFill rotWithShape="1">
          <a:blip r:embed="rId6">
            <a:alphaModFix/>
          </a:blip>
          <a:srcRect t="16757" b="22768"/>
          <a:stretch/>
        </p:blipFill>
        <p:spPr>
          <a:xfrm>
            <a:off x="5283124" y="3810800"/>
            <a:ext cx="2406151" cy="532175"/>
          </a:xfrm>
          <a:prstGeom prst="rect">
            <a:avLst/>
          </a:prstGeom>
          <a:noFill/>
          <a:ln>
            <a:noFill/>
          </a:ln>
        </p:spPr>
      </p:pic>
      <p:pic>
        <p:nvPicPr>
          <p:cNvPr id="853" name="Google Shape;853;p67"/>
          <p:cNvPicPr preferRelativeResize="0"/>
          <p:nvPr/>
        </p:nvPicPr>
        <p:blipFill>
          <a:blip r:embed="rId7">
            <a:alphaModFix/>
          </a:blip>
          <a:stretch>
            <a:fillRect/>
          </a:stretch>
        </p:blipFill>
        <p:spPr>
          <a:xfrm>
            <a:off x="6738263" y="241225"/>
            <a:ext cx="1659166" cy="11041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6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48</a:t>
            </a:fld>
            <a:endParaRPr/>
          </a:p>
        </p:txBody>
      </p:sp>
      <p:sp>
        <p:nvSpPr>
          <p:cNvPr id="859" name="Google Shape;859;p68"/>
          <p:cNvSpPr txBox="1">
            <a:spLocks noGrp="1"/>
          </p:cNvSpPr>
          <p:nvPr>
            <p:ph type="title"/>
          </p:nvPr>
        </p:nvSpPr>
        <p:spPr>
          <a:xfrm>
            <a:off x="431800" y="173800"/>
            <a:ext cx="74550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3600"/>
              <a:buNone/>
            </a:pPr>
            <a:r>
              <a:rPr lang="tr-TR" sz="3000">
                <a:solidFill>
                  <a:srgbClr val="741B47"/>
                </a:solidFill>
                <a:latin typeface="Arial"/>
                <a:ea typeface="Arial"/>
                <a:cs typeface="Arial"/>
                <a:sym typeface="Arial"/>
              </a:rPr>
              <a:t>Introduction </a:t>
            </a:r>
            <a:r>
              <a:rPr lang="tr-TR" sz="3300">
                <a:solidFill>
                  <a:srgbClr val="741B47"/>
                </a:solidFill>
                <a:latin typeface="Arial"/>
                <a:ea typeface="Arial"/>
                <a:cs typeface="Arial"/>
                <a:sym typeface="Arial"/>
              </a:rPr>
              <a:t>to </a:t>
            </a:r>
            <a:r>
              <a:rPr lang="tr-TR" sz="3300">
                <a:solidFill>
                  <a:srgbClr val="741B47"/>
                </a:solidFill>
              </a:rPr>
              <a:t>DevOps</a:t>
            </a:r>
            <a:endParaRPr sz="3300">
              <a:solidFill>
                <a:srgbClr val="741B47"/>
              </a:solidFill>
              <a:latin typeface="Arial"/>
              <a:ea typeface="Arial"/>
              <a:cs typeface="Arial"/>
              <a:sym typeface="Arial"/>
            </a:endParaRPr>
          </a:p>
        </p:txBody>
      </p:sp>
      <p:sp>
        <p:nvSpPr>
          <p:cNvPr id="860" name="Google Shape;860;p68"/>
          <p:cNvSpPr/>
          <p:nvPr/>
        </p:nvSpPr>
        <p:spPr>
          <a:xfrm>
            <a:off x="431801" y="573975"/>
            <a:ext cx="5962500" cy="43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tr-TR" sz="2400">
                <a:solidFill>
                  <a:srgbClr val="FF9300"/>
                </a:solidFill>
              </a:rPr>
              <a:t>What is Continuous Integration</a:t>
            </a:r>
            <a:r>
              <a:rPr lang="tr-TR" sz="2400" b="0" i="0" u="none" strike="noStrike" cap="none">
                <a:solidFill>
                  <a:srgbClr val="FF9300"/>
                </a:solidFill>
                <a:latin typeface="Arial"/>
                <a:ea typeface="Arial"/>
                <a:cs typeface="Arial"/>
                <a:sym typeface="Arial"/>
              </a:rPr>
              <a:t> </a:t>
            </a:r>
            <a:endParaRPr sz="1100"/>
          </a:p>
        </p:txBody>
      </p:sp>
      <p:sp>
        <p:nvSpPr>
          <p:cNvPr id="861" name="Google Shape;861;p68"/>
          <p:cNvSpPr/>
          <p:nvPr/>
        </p:nvSpPr>
        <p:spPr>
          <a:xfrm>
            <a:off x="6967100" y="1110525"/>
            <a:ext cx="1201500" cy="374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2" name="Google Shape;862;p68"/>
          <p:cNvPicPr preferRelativeResize="0"/>
          <p:nvPr/>
        </p:nvPicPr>
        <p:blipFill>
          <a:blip r:embed="rId3">
            <a:alphaModFix/>
          </a:blip>
          <a:stretch>
            <a:fillRect/>
          </a:stretch>
        </p:blipFill>
        <p:spPr>
          <a:xfrm>
            <a:off x="152400" y="1637025"/>
            <a:ext cx="8839204" cy="2097585"/>
          </a:xfrm>
          <a:prstGeom prst="rect">
            <a:avLst/>
          </a:prstGeom>
          <a:noFill/>
          <a:ln>
            <a:noFill/>
          </a:ln>
        </p:spPr>
      </p:pic>
      <p:pic>
        <p:nvPicPr>
          <p:cNvPr id="863" name="Google Shape;863;p68"/>
          <p:cNvPicPr preferRelativeResize="0"/>
          <p:nvPr/>
        </p:nvPicPr>
        <p:blipFill>
          <a:blip r:embed="rId4">
            <a:alphaModFix/>
          </a:blip>
          <a:stretch>
            <a:fillRect/>
          </a:stretch>
        </p:blipFill>
        <p:spPr>
          <a:xfrm>
            <a:off x="719525" y="3643509"/>
            <a:ext cx="1201500" cy="993241"/>
          </a:xfrm>
          <a:prstGeom prst="rect">
            <a:avLst/>
          </a:prstGeom>
          <a:noFill/>
          <a:ln>
            <a:noFill/>
          </a:ln>
        </p:spPr>
      </p:pic>
      <p:pic>
        <p:nvPicPr>
          <p:cNvPr id="864" name="Google Shape;864;p68"/>
          <p:cNvPicPr preferRelativeResize="0"/>
          <p:nvPr/>
        </p:nvPicPr>
        <p:blipFill>
          <a:blip r:embed="rId5">
            <a:alphaModFix/>
          </a:blip>
          <a:stretch>
            <a:fillRect/>
          </a:stretch>
        </p:blipFill>
        <p:spPr>
          <a:xfrm>
            <a:off x="2139225" y="3543450"/>
            <a:ext cx="1500826" cy="1250700"/>
          </a:xfrm>
          <a:prstGeom prst="rect">
            <a:avLst/>
          </a:prstGeom>
          <a:noFill/>
          <a:ln>
            <a:noFill/>
          </a:ln>
        </p:spPr>
      </p:pic>
      <p:pic>
        <p:nvPicPr>
          <p:cNvPr id="865" name="Google Shape;865;p68"/>
          <p:cNvPicPr preferRelativeResize="0"/>
          <p:nvPr/>
        </p:nvPicPr>
        <p:blipFill>
          <a:blip r:embed="rId6">
            <a:alphaModFix/>
          </a:blip>
          <a:stretch>
            <a:fillRect/>
          </a:stretch>
        </p:blipFill>
        <p:spPr>
          <a:xfrm>
            <a:off x="3847024" y="3765475"/>
            <a:ext cx="1565350" cy="795824"/>
          </a:xfrm>
          <a:prstGeom prst="rect">
            <a:avLst/>
          </a:prstGeom>
          <a:noFill/>
          <a:ln>
            <a:noFill/>
          </a:ln>
        </p:spPr>
      </p:pic>
      <p:pic>
        <p:nvPicPr>
          <p:cNvPr id="866" name="Google Shape;866;p68"/>
          <p:cNvPicPr preferRelativeResize="0"/>
          <p:nvPr/>
        </p:nvPicPr>
        <p:blipFill>
          <a:blip r:embed="rId7">
            <a:alphaModFix/>
          </a:blip>
          <a:stretch>
            <a:fillRect/>
          </a:stretch>
        </p:blipFill>
        <p:spPr>
          <a:xfrm>
            <a:off x="5683275" y="3730576"/>
            <a:ext cx="711025" cy="876450"/>
          </a:xfrm>
          <a:prstGeom prst="rect">
            <a:avLst/>
          </a:prstGeom>
          <a:noFill/>
          <a:ln>
            <a:noFill/>
          </a:ln>
        </p:spPr>
      </p:pic>
      <p:pic>
        <p:nvPicPr>
          <p:cNvPr id="867" name="Google Shape;867;p68"/>
          <p:cNvPicPr preferRelativeResize="0"/>
          <p:nvPr/>
        </p:nvPicPr>
        <p:blipFill>
          <a:blip r:embed="rId8">
            <a:alphaModFix/>
          </a:blip>
          <a:stretch>
            <a:fillRect/>
          </a:stretch>
        </p:blipFill>
        <p:spPr>
          <a:xfrm>
            <a:off x="6738263" y="241225"/>
            <a:ext cx="1659166" cy="11041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6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49</a:t>
            </a:fld>
            <a:endParaRPr/>
          </a:p>
        </p:txBody>
      </p:sp>
      <p:sp>
        <p:nvSpPr>
          <p:cNvPr id="873" name="Google Shape;873;p69"/>
          <p:cNvSpPr txBox="1">
            <a:spLocks noGrp="1"/>
          </p:cNvSpPr>
          <p:nvPr>
            <p:ph type="title"/>
          </p:nvPr>
        </p:nvSpPr>
        <p:spPr>
          <a:xfrm>
            <a:off x="431800" y="173800"/>
            <a:ext cx="74550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3600"/>
              <a:buNone/>
            </a:pPr>
            <a:r>
              <a:rPr lang="tr-TR" sz="3000">
                <a:solidFill>
                  <a:srgbClr val="741B47"/>
                </a:solidFill>
                <a:latin typeface="Arial"/>
                <a:ea typeface="Arial"/>
                <a:cs typeface="Arial"/>
                <a:sym typeface="Arial"/>
              </a:rPr>
              <a:t>Introduction </a:t>
            </a:r>
            <a:r>
              <a:rPr lang="tr-TR" sz="3300">
                <a:solidFill>
                  <a:srgbClr val="741B47"/>
                </a:solidFill>
                <a:latin typeface="Arial"/>
                <a:ea typeface="Arial"/>
                <a:cs typeface="Arial"/>
                <a:sym typeface="Arial"/>
              </a:rPr>
              <a:t>to </a:t>
            </a:r>
            <a:r>
              <a:rPr lang="tr-TR" sz="3300">
                <a:solidFill>
                  <a:srgbClr val="741B47"/>
                </a:solidFill>
              </a:rPr>
              <a:t>DevOps</a:t>
            </a:r>
            <a:endParaRPr sz="3300">
              <a:solidFill>
                <a:srgbClr val="741B47"/>
              </a:solidFill>
              <a:latin typeface="Arial"/>
              <a:ea typeface="Arial"/>
              <a:cs typeface="Arial"/>
              <a:sym typeface="Arial"/>
            </a:endParaRPr>
          </a:p>
        </p:txBody>
      </p:sp>
      <p:sp>
        <p:nvSpPr>
          <p:cNvPr id="874" name="Google Shape;874;p69"/>
          <p:cNvSpPr/>
          <p:nvPr/>
        </p:nvSpPr>
        <p:spPr>
          <a:xfrm>
            <a:off x="431801" y="573975"/>
            <a:ext cx="5962500" cy="43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tr-TR" sz="2400">
                <a:solidFill>
                  <a:srgbClr val="FF9300"/>
                </a:solidFill>
              </a:rPr>
              <a:t>What is Continuous Integration</a:t>
            </a:r>
            <a:r>
              <a:rPr lang="tr-TR" sz="2400" b="0" i="0" u="none" strike="noStrike" cap="none">
                <a:solidFill>
                  <a:srgbClr val="FF9300"/>
                </a:solidFill>
                <a:latin typeface="Arial"/>
                <a:ea typeface="Arial"/>
                <a:cs typeface="Arial"/>
                <a:sym typeface="Arial"/>
              </a:rPr>
              <a:t> </a:t>
            </a:r>
            <a:endParaRPr sz="1100"/>
          </a:p>
        </p:txBody>
      </p:sp>
      <p:sp>
        <p:nvSpPr>
          <p:cNvPr id="875" name="Google Shape;875;p69"/>
          <p:cNvSpPr/>
          <p:nvPr/>
        </p:nvSpPr>
        <p:spPr>
          <a:xfrm>
            <a:off x="6967100" y="1110525"/>
            <a:ext cx="1201500" cy="374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76" name="Google Shape;876;p69"/>
          <p:cNvPicPr preferRelativeResize="0"/>
          <p:nvPr/>
        </p:nvPicPr>
        <p:blipFill>
          <a:blip r:embed="rId3">
            <a:alphaModFix/>
          </a:blip>
          <a:stretch>
            <a:fillRect/>
          </a:stretch>
        </p:blipFill>
        <p:spPr>
          <a:xfrm>
            <a:off x="152400" y="1637025"/>
            <a:ext cx="8839204" cy="2097585"/>
          </a:xfrm>
          <a:prstGeom prst="rect">
            <a:avLst/>
          </a:prstGeom>
          <a:noFill/>
          <a:ln>
            <a:noFill/>
          </a:ln>
        </p:spPr>
      </p:pic>
      <p:pic>
        <p:nvPicPr>
          <p:cNvPr id="877" name="Google Shape;877;p69"/>
          <p:cNvPicPr preferRelativeResize="0"/>
          <p:nvPr/>
        </p:nvPicPr>
        <p:blipFill>
          <a:blip r:embed="rId4">
            <a:alphaModFix/>
          </a:blip>
          <a:stretch>
            <a:fillRect/>
          </a:stretch>
        </p:blipFill>
        <p:spPr>
          <a:xfrm>
            <a:off x="642950" y="3583325"/>
            <a:ext cx="1351675" cy="1346300"/>
          </a:xfrm>
          <a:prstGeom prst="rect">
            <a:avLst/>
          </a:prstGeom>
          <a:noFill/>
          <a:ln>
            <a:noFill/>
          </a:ln>
        </p:spPr>
      </p:pic>
      <p:pic>
        <p:nvPicPr>
          <p:cNvPr id="878" name="Google Shape;878;p69"/>
          <p:cNvPicPr preferRelativeResize="0"/>
          <p:nvPr/>
        </p:nvPicPr>
        <p:blipFill rotWithShape="1">
          <a:blip r:embed="rId5">
            <a:alphaModFix/>
          </a:blip>
          <a:srcRect t="33211" b="14503"/>
          <a:stretch/>
        </p:blipFill>
        <p:spPr>
          <a:xfrm>
            <a:off x="2173425" y="3833825"/>
            <a:ext cx="2132125" cy="627989"/>
          </a:xfrm>
          <a:prstGeom prst="rect">
            <a:avLst/>
          </a:prstGeom>
          <a:noFill/>
          <a:ln>
            <a:noFill/>
          </a:ln>
        </p:spPr>
      </p:pic>
      <p:pic>
        <p:nvPicPr>
          <p:cNvPr id="879" name="Google Shape;879;p69"/>
          <p:cNvPicPr preferRelativeResize="0"/>
          <p:nvPr/>
        </p:nvPicPr>
        <p:blipFill rotWithShape="1">
          <a:blip r:embed="rId6">
            <a:alphaModFix/>
          </a:blip>
          <a:srcRect l="11251" t="27399" r="10666" b="28767"/>
          <a:stretch/>
        </p:blipFill>
        <p:spPr>
          <a:xfrm>
            <a:off x="4523925" y="3780575"/>
            <a:ext cx="2132124" cy="626400"/>
          </a:xfrm>
          <a:prstGeom prst="rect">
            <a:avLst/>
          </a:prstGeom>
          <a:noFill/>
          <a:ln>
            <a:noFill/>
          </a:ln>
        </p:spPr>
      </p:pic>
      <p:pic>
        <p:nvPicPr>
          <p:cNvPr id="880" name="Google Shape;880;p69"/>
          <p:cNvPicPr preferRelativeResize="0"/>
          <p:nvPr/>
        </p:nvPicPr>
        <p:blipFill>
          <a:blip r:embed="rId7">
            <a:alphaModFix/>
          </a:blip>
          <a:stretch>
            <a:fillRect/>
          </a:stretch>
        </p:blipFill>
        <p:spPr>
          <a:xfrm>
            <a:off x="6984850" y="3634225"/>
            <a:ext cx="1351675" cy="675838"/>
          </a:xfrm>
          <a:prstGeom prst="rect">
            <a:avLst/>
          </a:prstGeom>
          <a:noFill/>
          <a:ln>
            <a:noFill/>
          </a:ln>
        </p:spPr>
      </p:pic>
      <p:pic>
        <p:nvPicPr>
          <p:cNvPr id="881" name="Google Shape;881;p69"/>
          <p:cNvPicPr preferRelativeResize="0"/>
          <p:nvPr/>
        </p:nvPicPr>
        <p:blipFill>
          <a:blip r:embed="rId8">
            <a:alphaModFix/>
          </a:blip>
          <a:stretch>
            <a:fillRect/>
          </a:stretch>
        </p:blipFill>
        <p:spPr>
          <a:xfrm>
            <a:off x="6738263" y="241225"/>
            <a:ext cx="1659166" cy="1104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25"/>
          <p:cNvSpPr txBox="1">
            <a:spLocks noGrp="1"/>
          </p:cNvSpPr>
          <p:nvPr>
            <p:ph type="sldNum" idx="12"/>
          </p:nvPr>
        </p:nvSpPr>
        <p:spPr>
          <a:xfrm>
            <a:off x="8960475" y="4903875"/>
            <a:ext cx="145500" cy="201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5</a:t>
            </a:fld>
            <a:endParaRPr/>
          </a:p>
        </p:txBody>
      </p:sp>
      <p:sp>
        <p:nvSpPr>
          <p:cNvPr id="407" name="Google Shape;407;p25"/>
          <p:cNvSpPr txBox="1">
            <a:spLocks noGrp="1"/>
          </p:cNvSpPr>
          <p:nvPr>
            <p:ph type="title" idx="4294967295"/>
          </p:nvPr>
        </p:nvSpPr>
        <p:spPr>
          <a:xfrm>
            <a:off x="1593575" y="637275"/>
            <a:ext cx="5850900" cy="464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tr-TR" sz="3000">
                <a:solidFill>
                  <a:srgbClr val="0A3534"/>
                </a:solidFill>
                <a:latin typeface="Proxima Nova Semibold"/>
                <a:ea typeface="Proxima Nova Semibold"/>
                <a:cs typeface="Proxima Nova Semibold"/>
                <a:sym typeface="Proxima Nova Semibold"/>
              </a:rPr>
              <a:t>What does DevOps focus on?</a:t>
            </a:r>
            <a:endParaRPr sz="3000">
              <a:solidFill>
                <a:srgbClr val="0A3534"/>
              </a:solidFill>
              <a:latin typeface="Proxima Nova Semibold"/>
              <a:ea typeface="Proxima Nova Semibold"/>
              <a:cs typeface="Proxima Nova Semibold"/>
              <a:sym typeface="Proxima Nova Semibold"/>
            </a:endParaRPr>
          </a:p>
        </p:txBody>
      </p:sp>
      <p:pic>
        <p:nvPicPr>
          <p:cNvPr id="408" name="Google Shape;408;p25">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pic>
        <p:nvPicPr>
          <p:cNvPr id="409" name="Google Shape;409;p25"/>
          <p:cNvPicPr preferRelativeResize="0"/>
          <p:nvPr/>
        </p:nvPicPr>
        <p:blipFill>
          <a:blip r:embed="rId5">
            <a:alphaModFix/>
          </a:blip>
          <a:stretch>
            <a:fillRect/>
          </a:stretch>
        </p:blipFill>
        <p:spPr>
          <a:xfrm>
            <a:off x="1769550" y="1254375"/>
            <a:ext cx="5289113" cy="30223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7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50</a:t>
            </a:fld>
            <a:endParaRPr/>
          </a:p>
        </p:txBody>
      </p:sp>
      <p:sp>
        <p:nvSpPr>
          <p:cNvPr id="887" name="Google Shape;887;p70"/>
          <p:cNvSpPr txBox="1">
            <a:spLocks noGrp="1"/>
          </p:cNvSpPr>
          <p:nvPr>
            <p:ph type="title"/>
          </p:nvPr>
        </p:nvSpPr>
        <p:spPr>
          <a:xfrm>
            <a:off x="431800" y="173800"/>
            <a:ext cx="74550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3600"/>
              <a:buNone/>
            </a:pPr>
            <a:r>
              <a:rPr lang="tr-TR" sz="3000">
                <a:solidFill>
                  <a:srgbClr val="741B47"/>
                </a:solidFill>
                <a:latin typeface="Arial"/>
                <a:ea typeface="Arial"/>
                <a:cs typeface="Arial"/>
                <a:sym typeface="Arial"/>
              </a:rPr>
              <a:t>Introduction </a:t>
            </a:r>
            <a:r>
              <a:rPr lang="tr-TR" sz="3300">
                <a:solidFill>
                  <a:srgbClr val="741B47"/>
                </a:solidFill>
                <a:latin typeface="Arial"/>
                <a:ea typeface="Arial"/>
                <a:cs typeface="Arial"/>
                <a:sym typeface="Arial"/>
              </a:rPr>
              <a:t>to </a:t>
            </a:r>
            <a:r>
              <a:rPr lang="tr-TR" sz="3300">
                <a:solidFill>
                  <a:srgbClr val="741B47"/>
                </a:solidFill>
              </a:rPr>
              <a:t>DevOps</a:t>
            </a:r>
            <a:endParaRPr sz="3300">
              <a:solidFill>
                <a:srgbClr val="741B47"/>
              </a:solidFill>
              <a:latin typeface="Arial"/>
              <a:ea typeface="Arial"/>
              <a:cs typeface="Arial"/>
              <a:sym typeface="Arial"/>
            </a:endParaRPr>
          </a:p>
        </p:txBody>
      </p:sp>
      <p:sp>
        <p:nvSpPr>
          <p:cNvPr id="888" name="Google Shape;888;p70"/>
          <p:cNvSpPr/>
          <p:nvPr/>
        </p:nvSpPr>
        <p:spPr>
          <a:xfrm>
            <a:off x="431800" y="573975"/>
            <a:ext cx="5132400" cy="43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tr-TR" sz="2400">
                <a:solidFill>
                  <a:srgbClr val="FF9300"/>
                </a:solidFill>
              </a:rPr>
              <a:t>Continuous Delivery/Deployment</a:t>
            </a:r>
            <a:r>
              <a:rPr lang="tr-TR" sz="2400" b="0" i="0" u="none" strike="noStrike" cap="none">
                <a:solidFill>
                  <a:srgbClr val="FF9300"/>
                </a:solidFill>
                <a:latin typeface="Arial"/>
                <a:ea typeface="Arial"/>
                <a:cs typeface="Arial"/>
                <a:sym typeface="Arial"/>
              </a:rPr>
              <a:t> </a:t>
            </a:r>
            <a:endParaRPr sz="1100"/>
          </a:p>
        </p:txBody>
      </p:sp>
      <p:sp>
        <p:nvSpPr>
          <p:cNvPr id="889" name="Google Shape;889;p70"/>
          <p:cNvSpPr/>
          <p:nvPr/>
        </p:nvSpPr>
        <p:spPr>
          <a:xfrm>
            <a:off x="6967100" y="1110525"/>
            <a:ext cx="1201500" cy="374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90" name="Google Shape;890;p70"/>
          <p:cNvPicPr preferRelativeResize="0"/>
          <p:nvPr/>
        </p:nvPicPr>
        <p:blipFill>
          <a:blip r:embed="rId3">
            <a:alphaModFix/>
          </a:blip>
          <a:stretch>
            <a:fillRect/>
          </a:stretch>
        </p:blipFill>
        <p:spPr>
          <a:xfrm>
            <a:off x="152400" y="1637025"/>
            <a:ext cx="8839204" cy="2097585"/>
          </a:xfrm>
          <a:prstGeom prst="rect">
            <a:avLst/>
          </a:prstGeom>
          <a:noFill/>
          <a:ln>
            <a:noFill/>
          </a:ln>
        </p:spPr>
      </p:pic>
      <p:pic>
        <p:nvPicPr>
          <p:cNvPr id="891" name="Google Shape;891;p70"/>
          <p:cNvPicPr preferRelativeResize="0"/>
          <p:nvPr/>
        </p:nvPicPr>
        <p:blipFill>
          <a:blip r:embed="rId4">
            <a:alphaModFix/>
          </a:blip>
          <a:stretch>
            <a:fillRect/>
          </a:stretch>
        </p:blipFill>
        <p:spPr>
          <a:xfrm>
            <a:off x="719525" y="3643509"/>
            <a:ext cx="1201500" cy="993241"/>
          </a:xfrm>
          <a:prstGeom prst="rect">
            <a:avLst/>
          </a:prstGeom>
          <a:noFill/>
          <a:ln>
            <a:noFill/>
          </a:ln>
        </p:spPr>
      </p:pic>
      <p:pic>
        <p:nvPicPr>
          <p:cNvPr id="892" name="Google Shape;892;p70"/>
          <p:cNvPicPr preferRelativeResize="0"/>
          <p:nvPr/>
        </p:nvPicPr>
        <p:blipFill>
          <a:blip r:embed="rId5">
            <a:alphaModFix/>
          </a:blip>
          <a:stretch>
            <a:fillRect/>
          </a:stretch>
        </p:blipFill>
        <p:spPr>
          <a:xfrm>
            <a:off x="2139225" y="3543450"/>
            <a:ext cx="1500826" cy="1250700"/>
          </a:xfrm>
          <a:prstGeom prst="rect">
            <a:avLst/>
          </a:prstGeom>
          <a:noFill/>
          <a:ln>
            <a:noFill/>
          </a:ln>
        </p:spPr>
      </p:pic>
      <p:pic>
        <p:nvPicPr>
          <p:cNvPr id="893" name="Google Shape;893;p70"/>
          <p:cNvPicPr preferRelativeResize="0"/>
          <p:nvPr/>
        </p:nvPicPr>
        <p:blipFill>
          <a:blip r:embed="rId6">
            <a:alphaModFix/>
          </a:blip>
          <a:stretch>
            <a:fillRect/>
          </a:stretch>
        </p:blipFill>
        <p:spPr>
          <a:xfrm>
            <a:off x="3847024" y="3765475"/>
            <a:ext cx="1565350" cy="795824"/>
          </a:xfrm>
          <a:prstGeom prst="rect">
            <a:avLst/>
          </a:prstGeom>
          <a:noFill/>
          <a:ln>
            <a:noFill/>
          </a:ln>
        </p:spPr>
      </p:pic>
      <p:pic>
        <p:nvPicPr>
          <p:cNvPr id="894" name="Google Shape;894;p70"/>
          <p:cNvPicPr preferRelativeResize="0"/>
          <p:nvPr/>
        </p:nvPicPr>
        <p:blipFill>
          <a:blip r:embed="rId7">
            <a:alphaModFix/>
          </a:blip>
          <a:stretch>
            <a:fillRect/>
          </a:stretch>
        </p:blipFill>
        <p:spPr>
          <a:xfrm>
            <a:off x="5683275" y="3730576"/>
            <a:ext cx="711025" cy="876450"/>
          </a:xfrm>
          <a:prstGeom prst="rect">
            <a:avLst/>
          </a:prstGeom>
          <a:noFill/>
          <a:ln>
            <a:noFill/>
          </a:ln>
        </p:spPr>
      </p:pic>
      <p:pic>
        <p:nvPicPr>
          <p:cNvPr id="895" name="Google Shape;895;p70"/>
          <p:cNvPicPr preferRelativeResize="0"/>
          <p:nvPr/>
        </p:nvPicPr>
        <p:blipFill>
          <a:blip r:embed="rId8">
            <a:alphaModFix/>
          </a:blip>
          <a:stretch>
            <a:fillRect/>
          </a:stretch>
        </p:blipFill>
        <p:spPr>
          <a:xfrm>
            <a:off x="6738263" y="241225"/>
            <a:ext cx="1659166" cy="11041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7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51</a:t>
            </a:fld>
            <a:endParaRPr/>
          </a:p>
        </p:txBody>
      </p:sp>
      <p:sp>
        <p:nvSpPr>
          <p:cNvPr id="901" name="Google Shape;901;p71"/>
          <p:cNvSpPr txBox="1">
            <a:spLocks noGrp="1"/>
          </p:cNvSpPr>
          <p:nvPr>
            <p:ph type="title"/>
          </p:nvPr>
        </p:nvSpPr>
        <p:spPr>
          <a:xfrm>
            <a:off x="431800" y="173800"/>
            <a:ext cx="74550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3600"/>
              <a:buNone/>
            </a:pPr>
            <a:r>
              <a:rPr lang="tr-TR" sz="3000">
                <a:solidFill>
                  <a:srgbClr val="741B47"/>
                </a:solidFill>
                <a:latin typeface="Arial"/>
                <a:ea typeface="Arial"/>
                <a:cs typeface="Arial"/>
                <a:sym typeface="Arial"/>
              </a:rPr>
              <a:t>Introduction </a:t>
            </a:r>
            <a:r>
              <a:rPr lang="tr-TR" sz="3300">
                <a:solidFill>
                  <a:srgbClr val="741B47"/>
                </a:solidFill>
                <a:latin typeface="Arial"/>
                <a:ea typeface="Arial"/>
                <a:cs typeface="Arial"/>
                <a:sym typeface="Arial"/>
              </a:rPr>
              <a:t>to </a:t>
            </a:r>
            <a:r>
              <a:rPr lang="tr-TR" sz="3300">
                <a:solidFill>
                  <a:srgbClr val="741B47"/>
                </a:solidFill>
              </a:rPr>
              <a:t>DevOps</a:t>
            </a:r>
            <a:endParaRPr sz="3300">
              <a:solidFill>
                <a:srgbClr val="741B47"/>
              </a:solidFill>
              <a:latin typeface="Arial"/>
              <a:ea typeface="Arial"/>
              <a:cs typeface="Arial"/>
              <a:sym typeface="Arial"/>
            </a:endParaRPr>
          </a:p>
        </p:txBody>
      </p:sp>
      <p:sp>
        <p:nvSpPr>
          <p:cNvPr id="902" name="Google Shape;902;p71"/>
          <p:cNvSpPr/>
          <p:nvPr/>
        </p:nvSpPr>
        <p:spPr>
          <a:xfrm>
            <a:off x="431800" y="573975"/>
            <a:ext cx="4851900" cy="43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tr-TR" sz="2400">
                <a:solidFill>
                  <a:srgbClr val="FF9300"/>
                </a:solidFill>
              </a:rPr>
              <a:t>Continuous Delivery/Deployment</a:t>
            </a:r>
            <a:r>
              <a:rPr lang="tr-TR" sz="2400" b="0" i="0" u="none" strike="noStrike" cap="none">
                <a:solidFill>
                  <a:srgbClr val="FF9300"/>
                </a:solidFill>
                <a:latin typeface="Arial"/>
                <a:ea typeface="Arial"/>
                <a:cs typeface="Arial"/>
                <a:sym typeface="Arial"/>
              </a:rPr>
              <a:t> ?</a:t>
            </a:r>
            <a:endParaRPr sz="1100"/>
          </a:p>
        </p:txBody>
      </p:sp>
      <p:sp>
        <p:nvSpPr>
          <p:cNvPr id="903" name="Google Shape;903;p71"/>
          <p:cNvSpPr/>
          <p:nvPr/>
        </p:nvSpPr>
        <p:spPr>
          <a:xfrm>
            <a:off x="6967100" y="1110525"/>
            <a:ext cx="1201500" cy="374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04" name="Google Shape;904;p71"/>
          <p:cNvPicPr preferRelativeResize="0"/>
          <p:nvPr/>
        </p:nvPicPr>
        <p:blipFill>
          <a:blip r:embed="rId3">
            <a:alphaModFix/>
          </a:blip>
          <a:stretch>
            <a:fillRect/>
          </a:stretch>
        </p:blipFill>
        <p:spPr>
          <a:xfrm>
            <a:off x="152400" y="1637025"/>
            <a:ext cx="8839204" cy="2097585"/>
          </a:xfrm>
          <a:prstGeom prst="rect">
            <a:avLst/>
          </a:prstGeom>
          <a:noFill/>
          <a:ln>
            <a:noFill/>
          </a:ln>
        </p:spPr>
      </p:pic>
      <p:pic>
        <p:nvPicPr>
          <p:cNvPr id="905" name="Google Shape;905;p71"/>
          <p:cNvPicPr preferRelativeResize="0"/>
          <p:nvPr/>
        </p:nvPicPr>
        <p:blipFill>
          <a:blip r:embed="rId4">
            <a:alphaModFix/>
          </a:blip>
          <a:stretch>
            <a:fillRect/>
          </a:stretch>
        </p:blipFill>
        <p:spPr>
          <a:xfrm>
            <a:off x="599150" y="4072125"/>
            <a:ext cx="626400" cy="626400"/>
          </a:xfrm>
          <a:prstGeom prst="rect">
            <a:avLst/>
          </a:prstGeom>
          <a:noFill/>
          <a:ln>
            <a:noFill/>
          </a:ln>
        </p:spPr>
      </p:pic>
      <p:pic>
        <p:nvPicPr>
          <p:cNvPr id="906" name="Google Shape;906;p71"/>
          <p:cNvPicPr preferRelativeResize="0"/>
          <p:nvPr/>
        </p:nvPicPr>
        <p:blipFill rotWithShape="1">
          <a:blip r:embed="rId5">
            <a:alphaModFix/>
          </a:blip>
          <a:srcRect t="22828" b="27283"/>
          <a:stretch/>
        </p:blipFill>
        <p:spPr>
          <a:xfrm>
            <a:off x="4283275" y="4115600"/>
            <a:ext cx="2111024" cy="539450"/>
          </a:xfrm>
          <a:prstGeom prst="rect">
            <a:avLst/>
          </a:prstGeom>
          <a:noFill/>
          <a:ln>
            <a:noFill/>
          </a:ln>
        </p:spPr>
      </p:pic>
      <p:pic>
        <p:nvPicPr>
          <p:cNvPr id="907" name="Google Shape;907;p71"/>
          <p:cNvPicPr preferRelativeResize="0"/>
          <p:nvPr/>
        </p:nvPicPr>
        <p:blipFill rotWithShape="1">
          <a:blip r:embed="rId6">
            <a:alphaModFix/>
          </a:blip>
          <a:srcRect l="22389" t="30817" r="21999" b="33347"/>
          <a:stretch/>
        </p:blipFill>
        <p:spPr>
          <a:xfrm>
            <a:off x="6658250" y="4115600"/>
            <a:ext cx="1990775" cy="626400"/>
          </a:xfrm>
          <a:prstGeom prst="rect">
            <a:avLst/>
          </a:prstGeom>
          <a:noFill/>
          <a:ln>
            <a:noFill/>
          </a:ln>
        </p:spPr>
      </p:pic>
      <p:pic>
        <p:nvPicPr>
          <p:cNvPr id="908" name="Google Shape;908;p71"/>
          <p:cNvPicPr preferRelativeResize="0"/>
          <p:nvPr/>
        </p:nvPicPr>
        <p:blipFill rotWithShape="1">
          <a:blip r:embed="rId7">
            <a:alphaModFix/>
          </a:blip>
          <a:srcRect t="32172" b="29604"/>
          <a:stretch/>
        </p:blipFill>
        <p:spPr>
          <a:xfrm>
            <a:off x="1659750" y="4072125"/>
            <a:ext cx="2458190" cy="626400"/>
          </a:xfrm>
          <a:prstGeom prst="rect">
            <a:avLst/>
          </a:prstGeom>
          <a:noFill/>
          <a:ln>
            <a:noFill/>
          </a:ln>
        </p:spPr>
      </p:pic>
      <p:pic>
        <p:nvPicPr>
          <p:cNvPr id="909" name="Google Shape;909;p71"/>
          <p:cNvPicPr preferRelativeResize="0"/>
          <p:nvPr/>
        </p:nvPicPr>
        <p:blipFill>
          <a:blip r:embed="rId8">
            <a:alphaModFix/>
          </a:blip>
          <a:stretch>
            <a:fillRect/>
          </a:stretch>
        </p:blipFill>
        <p:spPr>
          <a:xfrm>
            <a:off x="6738263" y="241225"/>
            <a:ext cx="1659166" cy="11041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7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52</a:t>
            </a:fld>
            <a:endParaRPr/>
          </a:p>
        </p:txBody>
      </p:sp>
      <p:sp>
        <p:nvSpPr>
          <p:cNvPr id="915" name="Google Shape;915;p72"/>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Medium"/>
                <a:ea typeface="Raleway Medium"/>
                <a:cs typeface="Raleway Medium"/>
                <a:sym typeface="Raleway Medium"/>
              </a:rPr>
              <a:t>DevOps Processes</a:t>
            </a:r>
            <a:endParaRPr sz="3000">
              <a:solidFill>
                <a:srgbClr val="3F98CC"/>
              </a:solidFill>
            </a:endParaRPr>
          </a:p>
        </p:txBody>
      </p:sp>
      <p:pic>
        <p:nvPicPr>
          <p:cNvPr id="916" name="Google Shape;916;p72"/>
          <p:cNvPicPr preferRelativeResize="0"/>
          <p:nvPr/>
        </p:nvPicPr>
        <p:blipFill>
          <a:blip r:embed="rId3">
            <a:alphaModFix/>
          </a:blip>
          <a:stretch>
            <a:fillRect/>
          </a:stretch>
        </p:blipFill>
        <p:spPr>
          <a:xfrm>
            <a:off x="2469875" y="828000"/>
            <a:ext cx="4618994" cy="1870800"/>
          </a:xfrm>
          <a:prstGeom prst="rect">
            <a:avLst/>
          </a:prstGeom>
          <a:noFill/>
          <a:ln w="9525" cap="flat" cmpd="sng">
            <a:solidFill>
              <a:schemeClr val="dk2"/>
            </a:solidFill>
            <a:prstDash val="solid"/>
            <a:round/>
            <a:headEnd type="none" w="sm" len="sm"/>
            <a:tailEnd type="none" w="sm" len="sm"/>
          </a:ln>
        </p:spPr>
      </p:pic>
      <p:pic>
        <p:nvPicPr>
          <p:cNvPr id="917" name="Google Shape;917;p72"/>
          <p:cNvPicPr preferRelativeResize="0"/>
          <p:nvPr/>
        </p:nvPicPr>
        <p:blipFill>
          <a:blip r:embed="rId4">
            <a:alphaModFix/>
          </a:blip>
          <a:stretch>
            <a:fillRect/>
          </a:stretch>
        </p:blipFill>
        <p:spPr>
          <a:xfrm>
            <a:off x="2487722" y="2955203"/>
            <a:ext cx="4595800" cy="1870794"/>
          </a:xfrm>
          <a:prstGeom prst="rect">
            <a:avLst/>
          </a:prstGeom>
          <a:noFill/>
          <a:ln w="9525" cap="flat" cmpd="sng">
            <a:solidFill>
              <a:schemeClr val="dk2"/>
            </a:solidFill>
            <a:prstDash val="solid"/>
            <a:round/>
            <a:headEnd type="none" w="sm" len="sm"/>
            <a:tailEnd type="none" w="sm" len="sm"/>
          </a:ln>
        </p:spPr>
      </p:pic>
      <p:sp>
        <p:nvSpPr>
          <p:cNvPr id="918" name="Google Shape;918;p72"/>
          <p:cNvSpPr txBox="1"/>
          <p:nvPr/>
        </p:nvSpPr>
        <p:spPr>
          <a:xfrm>
            <a:off x="489250" y="1543625"/>
            <a:ext cx="1790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TR" sz="1800" b="1">
                <a:solidFill>
                  <a:srgbClr val="B45F06"/>
                </a:solidFill>
                <a:latin typeface="Barlow"/>
                <a:ea typeface="Barlow"/>
                <a:cs typeface="Barlow"/>
                <a:sym typeface="Barlow"/>
              </a:rPr>
              <a:t>Traditional way</a:t>
            </a:r>
            <a:endParaRPr sz="1800" b="1">
              <a:solidFill>
                <a:srgbClr val="B45F06"/>
              </a:solidFill>
              <a:latin typeface="Barlow"/>
              <a:ea typeface="Barlow"/>
              <a:cs typeface="Barlow"/>
              <a:sym typeface="Barlow"/>
            </a:endParaRPr>
          </a:p>
        </p:txBody>
      </p:sp>
      <p:sp>
        <p:nvSpPr>
          <p:cNvPr id="919" name="Google Shape;919;p72"/>
          <p:cNvSpPr txBox="1"/>
          <p:nvPr/>
        </p:nvSpPr>
        <p:spPr>
          <a:xfrm>
            <a:off x="489250" y="3601025"/>
            <a:ext cx="1790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TR" sz="1800" b="1">
                <a:solidFill>
                  <a:srgbClr val="B45F06"/>
                </a:solidFill>
                <a:latin typeface="Barlow"/>
                <a:ea typeface="Barlow"/>
                <a:cs typeface="Barlow"/>
                <a:sym typeface="Barlow"/>
              </a:rPr>
              <a:t>With CI &amp;CD</a:t>
            </a:r>
            <a:endParaRPr sz="1800" b="1">
              <a:solidFill>
                <a:srgbClr val="B45F06"/>
              </a:solidFill>
              <a:latin typeface="Barlow"/>
              <a:ea typeface="Barlow"/>
              <a:cs typeface="Barlow"/>
              <a:sym typeface="Barlow"/>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pic>
        <p:nvPicPr>
          <p:cNvPr id="924" name="Google Shape;924;p73"/>
          <p:cNvPicPr preferRelativeResize="0"/>
          <p:nvPr/>
        </p:nvPicPr>
        <p:blipFill rotWithShape="1">
          <a:blip r:embed="rId3">
            <a:alphaModFix/>
          </a:blip>
          <a:srcRect r="37961"/>
          <a:stretch/>
        </p:blipFill>
        <p:spPr>
          <a:xfrm>
            <a:off x="132201" y="1423225"/>
            <a:ext cx="1803551" cy="1362750"/>
          </a:xfrm>
          <a:prstGeom prst="rect">
            <a:avLst/>
          </a:prstGeom>
          <a:noFill/>
          <a:ln>
            <a:noFill/>
          </a:ln>
        </p:spPr>
      </p:pic>
      <p:sp>
        <p:nvSpPr>
          <p:cNvPr id="925" name="Google Shape;925;p73"/>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53</a:t>
            </a:fld>
            <a:endParaRPr/>
          </a:p>
        </p:txBody>
      </p:sp>
      <p:sp>
        <p:nvSpPr>
          <p:cNvPr id="926" name="Google Shape;926;p73"/>
          <p:cNvSpPr txBox="1">
            <a:spLocks noGrp="1"/>
          </p:cNvSpPr>
          <p:nvPr>
            <p:ph type="title"/>
          </p:nvPr>
        </p:nvSpPr>
        <p:spPr>
          <a:xfrm>
            <a:off x="431800" y="173800"/>
            <a:ext cx="5519100" cy="62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4800"/>
              <a:buNone/>
            </a:pPr>
            <a:r>
              <a:rPr lang="tr-TR" sz="3000">
                <a:solidFill>
                  <a:srgbClr val="741B47"/>
                </a:solidFill>
                <a:latin typeface="Raleway Medium"/>
                <a:ea typeface="Raleway Medium"/>
                <a:cs typeface="Raleway Medium"/>
                <a:sym typeface="Raleway Medium"/>
              </a:rPr>
              <a:t>DevOps Processes (Summary)</a:t>
            </a:r>
            <a:endParaRPr sz="3000">
              <a:solidFill>
                <a:srgbClr val="3F98CC"/>
              </a:solidFill>
            </a:endParaRPr>
          </a:p>
          <a:p>
            <a:pPr marL="0" lvl="0" indent="0" algn="l" rtl="0">
              <a:lnSpc>
                <a:spcPct val="80000"/>
              </a:lnSpc>
              <a:spcBef>
                <a:spcPts val="0"/>
              </a:spcBef>
              <a:spcAft>
                <a:spcPts val="0"/>
              </a:spcAft>
              <a:buSzPts val="4800"/>
              <a:buNone/>
            </a:pPr>
            <a:endParaRPr sz="3000">
              <a:solidFill>
                <a:srgbClr val="741B47"/>
              </a:solidFill>
              <a:latin typeface="Raleway Medium"/>
              <a:ea typeface="Raleway Medium"/>
              <a:cs typeface="Raleway Medium"/>
              <a:sym typeface="Raleway Medium"/>
            </a:endParaRPr>
          </a:p>
        </p:txBody>
      </p:sp>
      <p:pic>
        <p:nvPicPr>
          <p:cNvPr id="927" name="Google Shape;927;p73"/>
          <p:cNvPicPr preferRelativeResize="0"/>
          <p:nvPr/>
        </p:nvPicPr>
        <p:blipFill>
          <a:blip r:embed="rId4">
            <a:alphaModFix/>
          </a:blip>
          <a:stretch>
            <a:fillRect/>
          </a:stretch>
        </p:blipFill>
        <p:spPr>
          <a:xfrm>
            <a:off x="132200" y="2945250"/>
            <a:ext cx="1803553" cy="1745112"/>
          </a:xfrm>
          <a:prstGeom prst="rect">
            <a:avLst/>
          </a:prstGeom>
          <a:noFill/>
          <a:ln>
            <a:noFill/>
          </a:ln>
        </p:spPr>
      </p:pic>
      <p:pic>
        <p:nvPicPr>
          <p:cNvPr id="928" name="Google Shape;928;p73"/>
          <p:cNvPicPr preferRelativeResize="0"/>
          <p:nvPr/>
        </p:nvPicPr>
        <p:blipFill>
          <a:blip r:embed="rId5">
            <a:alphaModFix/>
          </a:blip>
          <a:stretch>
            <a:fillRect/>
          </a:stretch>
        </p:blipFill>
        <p:spPr>
          <a:xfrm>
            <a:off x="2134126" y="982738"/>
            <a:ext cx="6896323" cy="32663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74"/>
          <p:cNvSpPr txBox="1">
            <a:spLocks noGrp="1"/>
          </p:cNvSpPr>
          <p:nvPr>
            <p:ph type="ctrTitle"/>
          </p:nvPr>
        </p:nvSpPr>
        <p:spPr>
          <a:xfrm>
            <a:off x="1085849" y="1991850"/>
            <a:ext cx="5082600" cy="11598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Advantages</a:t>
            </a:r>
            <a:endParaRPr sz="3600">
              <a:solidFill>
                <a:srgbClr val="741B47"/>
              </a:solidFill>
              <a:latin typeface="Raleway Medium"/>
              <a:ea typeface="Raleway Medium"/>
              <a:cs typeface="Raleway Medium"/>
              <a:sym typeface="Raleway Medium"/>
            </a:endParaRPr>
          </a:p>
        </p:txBody>
      </p:sp>
      <p:sp>
        <p:nvSpPr>
          <p:cNvPr id="934" name="Google Shape;934;p74"/>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a:solidFill>
                  <a:schemeClr val="lt1"/>
                </a:solidFill>
                <a:latin typeface="Raleway Medium"/>
                <a:ea typeface="Raleway Medium"/>
                <a:cs typeface="Raleway Medium"/>
                <a:sym typeface="Raleway Medium"/>
              </a:rPr>
              <a:t>4</a:t>
            </a:r>
            <a:endParaRPr sz="3600" b="0" i="0" u="none" strike="noStrike" cap="none">
              <a:solidFill>
                <a:schemeClr val="lt1"/>
              </a:solidFill>
              <a:latin typeface="Raleway Medium"/>
              <a:ea typeface="Raleway Medium"/>
              <a:cs typeface="Raleway Medium"/>
              <a:sym typeface="Raleway Medium"/>
            </a:endParaRPr>
          </a:p>
        </p:txBody>
      </p:sp>
      <p:pic>
        <p:nvPicPr>
          <p:cNvPr id="935" name="Google Shape;935;p74"/>
          <p:cNvPicPr preferRelativeResize="0"/>
          <p:nvPr/>
        </p:nvPicPr>
        <p:blipFill>
          <a:blip r:embed="rId3">
            <a:alphaModFix/>
          </a:blip>
          <a:stretch>
            <a:fillRect/>
          </a:stretch>
        </p:blipFill>
        <p:spPr>
          <a:xfrm>
            <a:off x="5747899" y="1363400"/>
            <a:ext cx="2670751" cy="267075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7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tr-TR"/>
              <a:t>55</a:t>
            </a:fld>
            <a:endParaRPr/>
          </a:p>
        </p:txBody>
      </p:sp>
      <p:sp>
        <p:nvSpPr>
          <p:cNvPr id="941" name="Google Shape;941;p75"/>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Medium"/>
                <a:ea typeface="Raleway Medium"/>
                <a:cs typeface="Raleway Medium"/>
                <a:sym typeface="Raleway Medium"/>
              </a:rPr>
              <a:t>Advantages</a:t>
            </a:r>
            <a:endParaRPr sz="3000">
              <a:solidFill>
                <a:srgbClr val="741B47"/>
              </a:solidFill>
              <a:latin typeface="Raleway Medium"/>
              <a:ea typeface="Raleway Medium"/>
              <a:cs typeface="Raleway Medium"/>
              <a:sym typeface="Raleway Medium"/>
            </a:endParaRPr>
          </a:p>
        </p:txBody>
      </p:sp>
      <p:pic>
        <p:nvPicPr>
          <p:cNvPr id="942" name="Google Shape;942;p75"/>
          <p:cNvPicPr preferRelativeResize="0"/>
          <p:nvPr/>
        </p:nvPicPr>
        <p:blipFill rotWithShape="1">
          <a:blip r:embed="rId3">
            <a:alphaModFix/>
          </a:blip>
          <a:srcRect/>
          <a:stretch/>
        </p:blipFill>
        <p:spPr>
          <a:xfrm>
            <a:off x="3358700" y="38650"/>
            <a:ext cx="926841" cy="896700"/>
          </a:xfrm>
          <a:prstGeom prst="rect">
            <a:avLst/>
          </a:prstGeom>
          <a:noFill/>
          <a:ln>
            <a:noFill/>
          </a:ln>
        </p:spPr>
      </p:pic>
      <p:pic>
        <p:nvPicPr>
          <p:cNvPr id="943" name="Google Shape;943;p75"/>
          <p:cNvPicPr preferRelativeResize="0"/>
          <p:nvPr/>
        </p:nvPicPr>
        <p:blipFill rotWithShape="1">
          <a:blip r:embed="rId4">
            <a:alphaModFix/>
          </a:blip>
          <a:srcRect l="5529" t="18284" r="9407" b="9189"/>
          <a:stretch/>
        </p:blipFill>
        <p:spPr>
          <a:xfrm>
            <a:off x="431800" y="1082317"/>
            <a:ext cx="7337776" cy="3517338"/>
          </a:xfrm>
          <a:prstGeom prst="rect">
            <a:avLst/>
          </a:prstGeom>
          <a:noFill/>
          <a:ln>
            <a:noFill/>
          </a:ln>
        </p:spPr>
      </p:pic>
      <p:sp>
        <p:nvSpPr>
          <p:cNvPr id="944" name="Google Shape;944;p75"/>
          <p:cNvSpPr txBox="1"/>
          <p:nvPr/>
        </p:nvSpPr>
        <p:spPr>
          <a:xfrm>
            <a:off x="1847315" y="1218367"/>
            <a:ext cx="5449500" cy="611400"/>
          </a:xfrm>
          <a:prstGeom prst="rect">
            <a:avLst/>
          </a:prstGeom>
          <a:solidFill>
            <a:srgbClr val="B996FF"/>
          </a:solidFill>
          <a:ln w="38100" cap="flat" cmpd="sng">
            <a:solidFill>
              <a:srgbClr val="FFFFFF"/>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tr-TR" sz="1600" b="0" i="0" u="none" strike="noStrike" cap="none">
                <a:solidFill>
                  <a:srgbClr val="FFFFFF"/>
                </a:solidFill>
                <a:latin typeface="Arial"/>
                <a:ea typeface="Arial"/>
                <a:cs typeface="Arial"/>
                <a:sym typeface="Arial"/>
              </a:rPr>
              <a:t>Time taken to create and deliver software is reduced</a:t>
            </a:r>
            <a:endParaRPr sz="1600" b="0" i="0" u="none" strike="noStrike" cap="none">
              <a:solidFill>
                <a:srgbClr val="FFFFFF"/>
              </a:solidFill>
              <a:latin typeface="Arial"/>
              <a:ea typeface="Arial"/>
              <a:cs typeface="Arial"/>
              <a:sym typeface="Arial"/>
            </a:endParaRPr>
          </a:p>
        </p:txBody>
      </p:sp>
      <p:sp>
        <p:nvSpPr>
          <p:cNvPr id="945" name="Google Shape;945;p75"/>
          <p:cNvSpPr txBox="1"/>
          <p:nvPr/>
        </p:nvSpPr>
        <p:spPr>
          <a:xfrm>
            <a:off x="3471647" y="2028895"/>
            <a:ext cx="5177400" cy="611400"/>
          </a:xfrm>
          <a:prstGeom prst="rect">
            <a:avLst/>
          </a:prstGeom>
          <a:solidFill>
            <a:srgbClr val="B996FF"/>
          </a:solidFill>
          <a:ln w="38100" cap="flat" cmpd="sng">
            <a:solidFill>
              <a:srgbClr val="FFFFFF"/>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tr-TR" sz="1600" b="0" i="0" u="none" strike="noStrike" cap="none">
                <a:solidFill>
                  <a:srgbClr val="FFFFFF"/>
                </a:solidFill>
                <a:latin typeface="Arial"/>
                <a:ea typeface="Arial"/>
                <a:cs typeface="Arial"/>
                <a:sym typeface="Arial"/>
              </a:rPr>
              <a:t>Complexity of maintaining an application is reduced</a:t>
            </a:r>
            <a:endParaRPr sz="1600" b="0" i="0" u="none" strike="noStrike" cap="none">
              <a:solidFill>
                <a:srgbClr val="FFFFFF"/>
              </a:solidFill>
              <a:latin typeface="Arial"/>
              <a:ea typeface="Arial"/>
              <a:cs typeface="Arial"/>
              <a:sym typeface="Arial"/>
            </a:endParaRPr>
          </a:p>
        </p:txBody>
      </p:sp>
      <p:sp>
        <p:nvSpPr>
          <p:cNvPr id="946" name="Google Shape;946;p75"/>
          <p:cNvSpPr txBox="1"/>
          <p:nvPr/>
        </p:nvSpPr>
        <p:spPr>
          <a:xfrm>
            <a:off x="1523403" y="2909011"/>
            <a:ext cx="6097200" cy="611400"/>
          </a:xfrm>
          <a:prstGeom prst="rect">
            <a:avLst/>
          </a:prstGeom>
          <a:solidFill>
            <a:srgbClr val="B996FF"/>
          </a:solidFill>
          <a:ln w="38100" cap="flat" cmpd="sng">
            <a:solidFill>
              <a:srgbClr val="FFFFFF"/>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tr-TR" sz="1600" b="0" i="0" u="none" strike="noStrike" cap="none">
                <a:solidFill>
                  <a:srgbClr val="FFFFFF"/>
                </a:solidFill>
                <a:latin typeface="Arial"/>
                <a:ea typeface="Arial"/>
                <a:cs typeface="Arial"/>
                <a:sym typeface="Arial"/>
              </a:rPr>
              <a:t>Improved collaboration between developers and operations team</a:t>
            </a:r>
            <a:endParaRPr sz="1600" b="0" i="0" u="none" strike="noStrike" cap="none">
              <a:solidFill>
                <a:srgbClr val="FFFFFF"/>
              </a:solidFill>
              <a:latin typeface="Arial"/>
              <a:ea typeface="Arial"/>
              <a:cs typeface="Arial"/>
              <a:sym typeface="Arial"/>
            </a:endParaRPr>
          </a:p>
        </p:txBody>
      </p:sp>
      <p:sp>
        <p:nvSpPr>
          <p:cNvPr id="947" name="Google Shape;947;p75"/>
          <p:cNvSpPr txBox="1"/>
          <p:nvPr/>
        </p:nvSpPr>
        <p:spPr>
          <a:xfrm>
            <a:off x="2712144" y="3837224"/>
            <a:ext cx="6097200" cy="611400"/>
          </a:xfrm>
          <a:prstGeom prst="rect">
            <a:avLst/>
          </a:prstGeom>
          <a:solidFill>
            <a:srgbClr val="B996FF"/>
          </a:solidFill>
          <a:ln w="38100" cap="flat" cmpd="sng">
            <a:solidFill>
              <a:srgbClr val="FFFFFF"/>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tr-TR" sz="1600" b="0" i="0" u="none" strike="noStrike" cap="none">
                <a:solidFill>
                  <a:srgbClr val="FFFFFF"/>
                </a:solidFill>
                <a:latin typeface="Arial"/>
                <a:ea typeface="Arial"/>
                <a:cs typeface="Arial"/>
                <a:sym typeface="Arial"/>
              </a:rPr>
              <a:t>Continuous integration and delivery ensure faster time to market</a:t>
            </a:r>
            <a:endParaRPr sz="1600" b="0" i="0" u="none" strike="noStrike" cap="none">
              <a:solidFill>
                <a:srgbClr val="FFFFFF"/>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76"/>
          <p:cNvSpPr txBox="1">
            <a:spLocks noGrp="1"/>
          </p:cNvSpPr>
          <p:nvPr>
            <p:ph type="ctrTitle"/>
          </p:nvPr>
        </p:nvSpPr>
        <p:spPr>
          <a:xfrm>
            <a:off x="1085849" y="1991850"/>
            <a:ext cx="5082600" cy="11598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Disadvantages</a:t>
            </a:r>
            <a:endParaRPr sz="3600">
              <a:solidFill>
                <a:srgbClr val="741B47"/>
              </a:solidFill>
              <a:latin typeface="Raleway Medium"/>
              <a:ea typeface="Raleway Medium"/>
              <a:cs typeface="Raleway Medium"/>
              <a:sym typeface="Raleway Medium"/>
            </a:endParaRPr>
          </a:p>
        </p:txBody>
      </p:sp>
      <p:sp>
        <p:nvSpPr>
          <p:cNvPr id="953" name="Google Shape;953;p76"/>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Medium"/>
                <a:ea typeface="Raleway Medium"/>
                <a:cs typeface="Raleway Medium"/>
                <a:sym typeface="Raleway Medium"/>
              </a:rPr>
              <a:t>5</a:t>
            </a:r>
            <a:endParaRPr sz="3600" b="0" i="0" u="none" strike="noStrike" cap="none">
              <a:solidFill>
                <a:schemeClr val="lt1"/>
              </a:solidFill>
              <a:latin typeface="Raleway Medium"/>
              <a:ea typeface="Raleway Medium"/>
              <a:cs typeface="Raleway Medium"/>
              <a:sym typeface="Raleway Medium"/>
            </a:endParaRPr>
          </a:p>
        </p:txBody>
      </p:sp>
      <p:pic>
        <p:nvPicPr>
          <p:cNvPr id="954" name="Google Shape;954;p76"/>
          <p:cNvPicPr preferRelativeResize="0"/>
          <p:nvPr/>
        </p:nvPicPr>
        <p:blipFill>
          <a:blip r:embed="rId3">
            <a:alphaModFix/>
          </a:blip>
          <a:stretch>
            <a:fillRect/>
          </a:stretch>
        </p:blipFill>
        <p:spPr>
          <a:xfrm>
            <a:off x="5747900" y="1286975"/>
            <a:ext cx="2569550" cy="25695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60" name="Google Shape;960;p77"/>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Medium"/>
                <a:ea typeface="Raleway Medium"/>
                <a:cs typeface="Raleway Medium"/>
                <a:sym typeface="Raleway Medium"/>
              </a:rPr>
              <a:t>Disadvantages</a:t>
            </a:r>
            <a:endParaRPr sz="3000">
              <a:solidFill>
                <a:srgbClr val="741B47"/>
              </a:solidFill>
              <a:latin typeface="Raleway Medium"/>
              <a:ea typeface="Raleway Medium"/>
              <a:cs typeface="Raleway Medium"/>
              <a:sym typeface="Raleway Medium"/>
            </a:endParaRPr>
          </a:p>
        </p:txBody>
      </p:sp>
      <p:sp>
        <p:nvSpPr>
          <p:cNvPr id="961" name="Google Shape;961;p77"/>
          <p:cNvSpPr txBox="1"/>
          <p:nvPr/>
        </p:nvSpPr>
        <p:spPr>
          <a:xfrm>
            <a:off x="3340512" y="3201975"/>
            <a:ext cx="1893600" cy="611400"/>
          </a:xfrm>
          <a:prstGeom prst="rect">
            <a:avLst/>
          </a:prstGeom>
          <a:solidFill>
            <a:srgbClr val="B996FF"/>
          </a:solidFill>
          <a:ln w="38100" cap="flat" cmpd="sng">
            <a:solidFill>
              <a:srgbClr val="FFFFFF"/>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tr-TR" sz="1600">
                <a:solidFill>
                  <a:srgbClr val="FFFFFF"/>
                </a:solidFill>
              </a:rPr>
              <a:t>Lack of culture</a:t>
            </a:r>
            <a:endParaRPr sz="1600" b="0" i="0" u="none" strike="noStrike" cap="none">
              <a:solidFill>
                <a:srgbClr val="FFFFFF"/>
              </a:solidFill>
              <a:latin typeface="Arial"/>
              <a:ea typeface="Arial"/>
              <a:cs typeface="Arial"/>
              <a:sym typeface="Arial"/>
            </a:endParaRPr>
          </a:p>
        </p:txBody>
      </p:sp>
      <p:sp>
        <p:nvSpPr>
          <p:cNvPr id="962" name="Google Shape;962;p77"/>
          <p:cNvSpPr txBox="1"/>
          <p:nvPr/>
        </p:nvSpPr>
        <p:spPr>
          <a:xfrm>
            <a:off x="6039063" y="2841075"/>
            <a:ext cx="2223900" cy="513300"/>
          </a:xfrm>
          <a:prstGeom prst="rect">
            <a:avLst/>
          </a:prstGeom>
          <a:solidFill>
            <a:srgbClr val="B996FF"/>
          </a:solidFill>
          <a:ln w="38100" cap="flat" cmpd="sng">
            <a:solidFill>
              <a:srgbClr val="FFFFFF"/>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tr-TR" sz="1600">
                <a:solidFill>
                  <a:srgbClr val="FFFFFF"/>
                </a:solidFill>
              </a:rPr>
              <a:t>Lack of skill</a:t>
            </a:r>
            <a:endParaRPr sz="1600">
              <a:solidFill>
                <a:srgbClr val="FFFFFF"/>
              </a:solidFill>
            </a:endParaRPr>
          </a:p>
        </p:txBody>
      </p:sp>
      <p:sp>
        <p:nvSpPr>
          <p:cNvPr id="963" name="Google Shape;963;p77"/>
          <p:cNvSpPr txBox="1"/>
          <p:nvPr/>
        </p:nvSpPr>
        <p:spPr>
          <a:xfrm>
            <a:off x="635444" y="3558950"/>
            <a:ext cx="2042100" cy="611400"/>
          </a:xfrm>
          <a:prstGeom prst="rect">
            <a:avLst/>
          </a:prstGeom>
          <a:solidFill>
            <a:srgbClr val="B996FF"/>
          </a:solidFill>
          <a:ln w="38100" cap="flat" cmpd="sng">
            <a:solidFill>
              <a:srgbClr val="FFFFFF"/>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tr-TR" sz="1600">
                <a:solidFill>
                  <a:srgbClr val="FFFFFF"/>
                </a:solidFill>
              </a:rPr>
              <a:t>Budget</a:t>
            </a:r>
            <a:endParaRPr sz="1600" b="0" i="0" u="none" strike="noStrike" cap="none">
              <a:solidFill>
                <a:srgbClr val="FFFFFF"/>
              </a:solidFill>
              <a:latin typeface="Arial"/>
              <a:ea typeface="Arial"/>
              <a:cs typeface="Arial"/>
              <a:sym typeface="Arial"/>
            </a:endParaRPr>
          </a:p>
        </p:txBody>
      </p:sp>
      <p:pic>
        <p:nvPicPr>
          <p:cNvPr id="964" name="Google Shape;964;p77"/>
          <p:cNvPicPr preferRelativeResize="0"/>
          <p:nvPr/>
        </p:nvPicPr>
        <p:blipFill>
          <a:blip r:embed="rId3">
            <a:alphaModFix/>
          </a:blip>
          <a:stretch>
            <a:fillRect/>
          </a:stretch>
        </p:blipFill>
        <p:spPr>
          <a:xfrm>
            <a:off x="4085966" y="38650"/>
            <a:ext cx="972053" cy="896700"/>
          </a:xfrm>
          <a:prstGeom prst="rect">
            <a:avLst/>
          </a:prstGeom>
          <a:noFill/>
          <a:ln>
            <a:noFill/>
          </a:ln>
        </p:spPr>
      </p:pic>
      <p:pic>
        <p:nvPicPr>
          <p:cNvPr id="965" name="Google Shape;965;p77"/>
          <p:cNvPicPr preferRelativeResize="0"/>
          <p:nvPr/>
        </p:nvPicPr>
        <p:blipFill>
          <a:blip r:embed="rId4">
            <a:alphaModFix/>
          </a:blip>
          <a:stretch>
            <a:fillRect/>
          </a:stretch>
        </p:blipFill>
        <p:spPr>
          <a:xfrm>
            <a:off x="1204625" y="2561288"/>
            <a:ext cx="793075" cy="793075"/>
          </a:xfrm>
          <a:prstGeom prst="rect">
            <a:avLst/>
          </a:prstGeom>
          <a:noFill/>
          <a:ln>
            <a:noFill/>
          </a:ln>
        </p:spPr>
      </p:pic>
      <p:pic>
        <p:nvPicPr>
          <p:cNvPr id="966" name="Google Shape;966;p77"/>
          <p:cNvPicPr preferRelativeResize="0"/>
          <p:nvPr/>
        </p:nvPicPr>
        <p:blipFill>
          <a:blip r:embed="rId5">
            <a:alphaModFix/>
          </a:blip>
          <a:stretch>
            <a:fillRect/>
          </a:stretch>
        </p:blipFill>
        <p:spPr>
          <a:xfrm>
            <a:off x="6576927" y="1533225"/>
            <a:ext cx="1148176" cy="1029826"/>
          </a:xfrm>
          <a:prstGeom prst="rect">
            <a:avLst/>
          </a:prstGeom>
          <a:noFill/>
          <a:ln>
            <a:noFill/>
          </a:ln>
        </p:spPr>
      </p:pic>
      <p:pic>
        <p:nvPicPr>
          <p:cNvPr id="967" name="Google Shape;967;p77"/>
          <p:cNvPicPr preferRelativeResize="0"/>
          <p:nvPr/>
        </p:nvPicPr>
        <p:blipFill>
          <a:blip r:embed="rId6">
            <a:alphaModFix/>
          </a:blip>
          <a:stretch>
            <a:fillRect/>
          </a:stretch>
        </p:blipFill>
        <p:spPr>
          <a:xfrm>
            <a:off x="3645924" y="1845400"/>
            <a:ext cx="1282775" cy="128280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78"/>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58</a:t>
            </a:fld>
            <a:endParaRPr/>
          </a:p>
        </p:txBody>
      </p:sp>
      <p:pic>
        <p:nvPicPr>
          <p:cNvPr id="973" name="Google Shape;973;p78">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974" name="Google Shape;974;p78">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78"/>
          <p:cNvSpPr txBox="1">
            <a:spLocks noGrp="1"/>
          </p:cNvSpPr>
          <p:nvPr>
            <p:ph type="title"/>
          </p:nvPr>
        </p:nvSpPr>
        <p:spPr>
          <a:xfrm>
            <a:off x="674400" y="215225"/>
            <a:ext cx="7847700" cy="54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tr-TR"/>
              <a:t>AFTER (in-class session)</a:t>
            </a:r>
            <a:endParaRPr/>
          </a:p>
        </p:txBody>
      </p:sp>
      <p:sp>
        <p:nvSpPr>
          <p:cNvPr id="976" name="Google Shape;976;p78"/>
          <p:cNvSpPr txBox="1">
            <a:spLocks noGrp="1"/>
          </p:cNvSpPr>
          <p:nvPr>
            <p:ph type="body" idx="1"/>
          </p:nvPr>
        </p:nvSpPr>
        <p:spPr>
          <a:xfrm>
            <a:off x="1785100" y="1807975"/>
            <a:ext cx="5914200" cy="13521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tr-TR" sz="2800" b="1">
                <a:latin typeface="Barlow"/>
                <a:ea typeface="Barlow"/>
                <a:cs typeface="Barlow"/>
                <a:sym typeface="Barlow"/>
              </a:rPr>
              <a:t>What do you know about DevOps.</a:t>
            </a:r>
            <a:endParaRPr sz="2800" b="1">
              <a:latin typeface="Barlow"/>
              <a:ea typeface="Barlow"/>
              <a:cs typeface="Barlow"/>
              <a:sym typeface="Barlow"/>
            </a:endParaRPr>
          </a:p>
          <a:p>
            <a:pPr marL="0" lvl="0" indent="0" algn="ctr" rtl="0">
              <a:spcBef>
                <a:spcPts val="600"/>
              </a:spcBef>
              <a:spcAft>
                <a:spcPts val="0"/>
              </a:spcAft>
              <a:buNone/>
            </a:pPr>
            <a:endParaRPr sz="1800" b="1">
              <a:latin typeface="Barlow"/>
              <a:ea typeface="Barlow"/>
              <a:cs typeface="Barlow"/>
              <a:sym typeface="Barlow"/>
            </a:endParaRPr>
          </a:p>
          <a:p>
            <a:pPr marL="0" lvl="0" indent="0" algn="ctr" rtl="0">
              <a:spcBef>
                <a:spcPts val="600"/>
              </a:spcBef>
              <a:spcAft>
                <a:spcPts val="0"/>
              </a:spcAft>
              <a:buNone/>
            </a:pPr>
            <a:r>
              <a:rPr lang="tr-TR" sz="1800" b="1">
                <a:latin typeface="Barlow"/>
                <a:ea typeface="Barlow"/>
                <a:cs typeface="Barlow"/>
                <a:sym typeface="Barlow"/>
              </a:rPr>
              <a:t>(Please write shortly on PEAR DECK slide)</a:t>
            </a:r>
            <a:endParaRPr sz="1800" b="1">
              <a:latin typeface="Barlow"/>
              <a:ea typeface="Barlow"/>
              <a:cs typeface="Barlow"/>
              <a:sym typeface="Barlow"/>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79"/>
          <p:cNvSpPr txBox="1">
            <a:spLocks noGrp="1"/>
          </p:cNvSpPr>
          <p:nvPr>
            <p:ph type="title"/>
          </p:nvPr>
        </p:nvSpPr>
        <p:spPr>
          <a:xfrm>
            <a:off x="457200" y="192648"/>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tr-TR"/>
              <a:t>Summary (DevOps)</a:t>
            </a:r>
            <a:endParaRPr/>
          </a:p>
        </p:txBody>
      </p:sp>
      <p:sp>
        <p:nvSpPr>
          <p:cNvPr id="982" name="Google Shape;982;p79"/>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59</a:t>
            </a:fld>
            <a:endParaRPr/>
          </a:p>
        </p:txBody>
      </p:sp>
      <p:pic>
        <p:nvPicPr>
          <p:cNvPr id="983" name="Google Shape;983;p79"/>
          <p:cNvPicPr preferRelativeResize="0"/>
          <p:nvPr/>
        </p:nvPicPr>
        <p:blipFill>
          <a:blip r:embed="rId3">
            <a:alphaModFix/>
          </a:blip>
          <a:stretch>
            <a:fillRect/>
          </a:stretch>
        </p:blipFill>
        <p:spPr>
          <a:xfrm>
            <a:off x="0" y="707250"/>
            <a:ext cx="3340975" cy="3343700"/>
          </a:xfrm>
          <a:prstGeom prst="rect">
            <a:avLst/>
          </a:prstGeom>
          <a:noFill/>
          <a:ln>
            <a:noFill/>
          </a:ln>
        </p:spPr>
      </p:pic>
      <p:pic>
        <p:nvPicPr>
          <p:cNvPr id="984" name="Google Shape;984;p79"/>
          <p:cNvPicPr preferRelativeResize="0"/>
          <p:nvPr/>
        </p:nvPicPr>
        <p:blipFill>
          <a:blip r:embed="rId4">
            <a:alphaModFix/>
          </a:blip>
          <a:stretch>
            <a:fillRect/>
          </a:stretch>
        </p:blipFill>
        <p:spPr>
          <a:xfrm>
            <a:off x="4301000" y="1351538"/>
            <a:ext cx="1863875" cy="1048424"/>
          </a:xfrm>
          <a:prstGeom prst="rect">
            <a:avLst/>
          </a:prstGeom>
          <a:noFill/>
          <a:ln>
            <a:noFill/>
          </a:ln>
        </p:spPr>
      </p:pic>
      <p:pic>
        <p:nvPicPr>
          <p:cNvPr id="985" name="Google Shape;985;p79"/>
          <p:cNvPicPr preferRelativeResize="0"/>
          <p:nvPr/>
        </p:nvPicPr>
        <p:blipFill rotWithShape="1">
          <a:blip r:embed="rId5">
            <a:alphaModFix/>
          </a:blip>
          <a:srcRect l="8452" t="31736" r="9640" b="29724"/>
          <a:stretch/>
        </p:blipFill>
        <p:spPr>
          <a:xfrm>
            <a:off x="2594700" y="3235292"/>
            <a:ext cx="6576901" cy="1464386"/>
          </a:xfrm>
          <a:prstGeom prst="rect">
            <a:avLst/>
          </a:prstGeom>
          <a:noFill/>
          <a:ln>
            <a:noFill/>
          </a:ln>
        </p:spPr>
      </p:pic>
      <p:pic>
        <p:nvPicPr>
          <p:cNvPr id="986" name="Google Shape;986;p79"/>
          <p:cNvPicPr preferRelativeResize="0"/>
          <p:nvPr/>
        </p:nvPicPr>
        <p:blipFill rotWithShape="1">
          <a:blip r:embed="rId6">
            <a:alphaModFix/>
          </a:blip>
          <a:srcRect l="53691" t="31526" r="22023" b="54798"/>
          <a:stretch/>
        </p:blipFill>
        <p:spPr>
          <a:xfrm>
            <a:off x="5995422" y="2988803"/>
            <a:ext cx="2098436" cy="559164"/>
          </a:xfrm>
          <a:prstGeom prst="rect">
            <a:avLst/>
          </a:prstGeom>
          <a:noFill/>
          <a:ln>
            <a:noFill/>
          </a:ln>
        </p:spPr>
      </p:pic>
      <p:sp>
        <p:nvSpPr>
          <p:cNvPr id="987" name="Google Shape;987;p79"/>
          <p:cNvSpPr txBox="1"/>
          <p:nvPr/>
        </p:nvSpPr>
        <p:spPr>
          <a:xfrm>
            <a:off x="2574998" y="4123600"/>
            <a:ext cx="1055700" cy="559200"/>
          </a:xfrm>
          <a:prstGeom prst="rect">
            <a:avLst/>
          </a:prstGeom>
          <a:solidFill>
            <a:srgbClr val="B996FF"/>
          </a:solidFill>
          <a:ln w="38100" cap="flat" cmpd="sng">
            <a:solidFill>
              <a:srgbClr val="FFFFFF"/>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tr-TR" sz="1000" b="0" i="0" u="none" strike="noStrike" cap="none">
                <a:solidFill>
                  <a:srgbClr val="FFFFFF"/>
                </a:solidFill>
                <a:latin typeface="Arial"/>
                <a:ea typeface="Arial"/>
                <a:cs typeface="Arial"/>
                <a:sym typeface="Arial"/>
              </a:rPr>
              <a:t>Client</a:t>
            </a:r>
            <a:endParaRPr sz="1000"/>
          </a:p>
          <a:p>
            <a:pPr marL="0" marR="0" lvl="0" indent="0" algn="ctr" rtl="0">
              <a:lnSpc>
                <a:spcPct val="100000"/>
              </a:lnSpc>
              <a:spcBef>
                <a:spcPts val="0"/>
              </a:spcBef>
              <a:spcAft>
                <a:spcPts val="0"/>
              </a:spcAft>
              <a:buNone/>
            </a:pPr>
            <a:r>
              <a:rPr lang="tr-TR" sz="1000" b="0" i="0" u="none" strike="noStrike" cap="none">
                <a:solidFill>
                  <a:srgbClr val="FFFFFF"/>
                </a:solidFill>
                <a:latin typeface="Arial"/>
                <a:ea typeface="Arial"/>
                <a:cs typeface="Arial"/>
                <a:sym typeface="Arial"/>
              </a:rPr>
              <a:t>+</a:t>
            </a:r>
            <a:endParaRPr sz="1000"/>
          </a:p>
          <a:p>
            <a:pPr marL="0" marR="0" lvl="0" indent="0" algn="ctr" rtl="0">
              <a:lnSpc>
                <a:spcPct val="100000"/>
              </a:lnSpc>
              <a:spcBef>
                <a:spcPts val="0"/>
              </a:spcBef>
              <a:spcAft>
                <a:spcPts val="0"/>
              </a:spcAft>
              <a:buNone/>
            </a:pPr>
            <a:r>
              <a:rPr lang="tr-TR" sz="1000" b="0" i="0" u="none" strike="noStrike" cap="none">
                <a:solidFill>
                  <a:srgbClr val="FFFFFF"/>
                </a:solidFill>
                <a:latin typeface="Arial"/>
                <a:ea typeface="Arial"/>
                <a:cs typeface="Arial"/>
                <a:sym typeface="Arial"/>
              </a:rPr>
              <a:t>Requirements</a:t>
            </a:r>
            <a:endParaRPr sz="1000" b="0" i="0" u="none" strike="noStrike" cap="none">
              <a:solidFill>
                <a:srgbClr val="FFFFFF"/>
              </a:solidFill>
              <a:latin typeface="Arial"/>
              <a:ea typeface="Arial"/>
              <a:cs typeface="Arial"/>
              <a:sym typeface="Arial"/>
            </a:endParaRPr>
          </a:p>
        </p:txBody>
      </p:sp>
      <p:pic>
        <p:nvPicPr>
          <p:cNvPr id="988" name="Google Shape;988;p79"/>
          <p:cNvPicPr preferRelativeResize="0"/>
          <p:nvPr/>
        </p:nvPicPr>
        <p:blipFill rotWithShape="1">
          <a:blip r:embed="rId7">
            <a:alphaModFix/>
          </a:blip>
          <a:srcRect l="53732" t="45018" r="22856" b="38858"/>
          <a:stretch/>
        </p:blipFill>
        <p:spPr>
          <a:xfrm>
            <a:off x="6066185" y="4027437"/>
            <a:ext cx="1980188" cy="645335"/>
          </a:xfrm>
          <a:prstGeom prst="rect">
            <a:avLst/>
          </a:prstGeom>
          <a:noFill/>
          <a:ln>
            <a:noFill/>
          </a:ln>
        </p:spPr>
      </p:pic>
      <p:sp>
        <p:nvSpPr>
          <p:cNvPr id="989" name="Google Shape;989;p79"/>
          <p:cNvSpPr txBox="1"/>
          <p:nvPr/>
        </p:nvSpPr>
        <p:spPr>
          <a:xfrm>
            <a:off x="5058416" y="4114607"/>
            <a:ext cx="1055700" cy="559200"/>
          </a:xfrm>
          <a:prstGeom prst="rect">
            <a:avLst/>
          </a:prstGeom>
          <a:solidFill>
            <a:srgbClr val="B996FF"/>
          </a:solidFill>
          <a:ln w="38100" cap="flat" cmpd="sng">
            <a:solidFill>
              <a:srgbClr val="FFFFFF"/>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tr-TR" sz="1000" b="0" i="0" u="none" strike="noStrike" cap="none">
                <a:solidFill>
                  <a:srgbClr val="FFFFFF"/>
                </a:solidFill>
                <a:latin typeface="Arial"/>
                <a:ea typeface="Arial"/>
                <a:cs typeface="Arial"/>
                <a:sym typeface="Arial"/>
              </a:rPr>
              <a:t>Development</a:t>
            </a:r>
            <a:endParaRPr sz="1000"/>
          </a:p>
          <a:p>
            <a:pPr marL="0" marR="0" lvl="0" indent="0" algn="ctr" rtl="0">
              <a:lnSpc>
                <a:spcPct val="100000"/>
              </a:lnSpc>
              <a:spcBef>
                <a:spcPts val="0"/>
              </a:spcBef>
              <a:spcAft>
                <a:spcPts val="0"/>
              </a:spcAft>
              <a:buNone/>
            </a:pPr>
            <a:r>
              <a:rPr lang="tr-TR" sz="1000" b="0" i="0" u="none" strike="noStrike" cap="none">
                <a:solidFill>
                  <a:srgbClr val="FFFFFF"/>
                </a:solidFill>
                <a:latin typeface="Arial"/>
                <a:ea typeface="Arial"/>
                <a:cs typeface="Arial"/>
                <a:sym typeface="Arial"/>
              </a:rPr>
              <a:t>+</a:t>
            </a:r>
            <a:endParaRPr sz="1000"/>
          </a:p>
          <a:p>
            <a:pPr marL="0" marR="0" lvl="0" indent="0" algn="ctr" rtl="0">
              <a:lnSpc>
                <a:spcPct val="100000"/>
              </a:lnSpc>
              <a:spcBef>
                <a:spcPts val="0"/>
              </a:spcBef>
              <a:spcAft>
                <a:spcPts val="0"/>
              </a:spcAft>
              <a:buNone/>
            </a:pPr>
            <a:r>
              <a:rPr lang="tr-TR" sz="1000" b="0" i="0" u="none" strike="noStrike" cap="none">
                <a:solidFill>
                  <a:srgbClr val="FFFFFF"/>
                </a:solidFill>
                <a:latin typeface="Arial"/>
                <a:ea typeface="Arial"/>
                <a:cs typeface="Arial"/>
                <a:sym typeface="Arial"/>
              </a:rPr>
              <a:t>Testing</a:t>
            </a:r>
            <a:endParaRPr sz="1000" b="0" i="0" u="none" strike="noStrike" cap="none">
              <a:solidFill>
                <a:srgbClr val="FFFFFF"/>
              </a:solidFill>
              <a:latin typeface="Arial"/>
              <a:ea typeface="Arial"/>
              <a:cs typeface="Arial"/>
              <a:sym typeface="Arial"/>
            </a:endParaRPr>
          </a:p>
        </p:txBody>
      </p:sp>
      <p:sp>
        <p:nvSpPr>
          <p:cNvPr id="990" name="Google Shape;990;p79"/>
          <p:cNvSpPr txBox="1"/>
          <p:nvPr/>
        </p:nvSpPr>
        <p:spPr>
          <a:xfrm>
            <a:off x="8080149" y="4098166"/>
            <a:ext cx="1008300" cy="559200"/>
          </a:xfrm>
          <a:prstGeom prst="rect">
            <a:avLst/>
          </a:prstGeom>
          <a:solidFill>
            <a:srgbClr val="B996FF"/>
          </a:solidFill>
          <a:ln w="38100" cap="flat" cmpd="sng">
            <a:solidFill>
              <a:srgbClr val="FFFFFF"/>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tr-TR" sz="1000" b="0" i="0" u="none" strike="noStrike" cap="none">
                <a:solidFill>
                  <a:srgbClr val="FFFFFF"/>
                </a:solidFill>
                <a:latin typeface="Arial"/>
                <a:ea typeface="Arial"/>
                <a:cs typeface="Arial"/>
                <a:sym typeface="Arial"/>
              </a:rPr>
              <a:t>Operations</a:t>
            </a:r>
            <a:endParaRPr sz="1000"/>
          </a:p>
          <a:p>
            <a:pPr marL="0" marR="0" lvl="0" indent="0" algn="ctr" rtl="0">
              <a:lnSpc>
                <a:spcPct val="100000"/>
              </a:lnSpc>
              <a:spcBef>
                <a:spcPts val="0"/>
              </a:spcBef>
              <a:spcAft>
                <a:spcPts val="0"/>
              </a:spcAft>
              <a:buNone/>
            </a:pPr>
            <a:r>
              <a:rPr lang="tr-TR" sz="1000" b="0" i="0" u="none" strike="noStrike" cap="none">
                <a:solidFill>
                  <a:srgbClr val="FFFFFF"/>
                </a:solidFill>
                <a:latin typeface="Arial"/>
                <a:ea typeface="Arial"/>
                <a:cs typeface="Arial"/>
                <a:sym typeface="Arial"/>
              </a:rPr>
              <a:t>+</a:t>
            </a:r>
            <a:endParaRPr sz="1000"/>
          </a:p>
          <a:p>
            <a:pPr marL="0" marR="0" lvl="0" indent="0" algn="ctr" rtl="0">
              <a:lnSpc>
                <a:spcPct val="100000"/>
              </a:lnSpc>
              <a:spcBef>
                <a:spcPts val="0"/>
              </a:spcBef>
              <a:spcAft>
                <a:spcPts val="0"/>
              </a:spcAft>
              <a:buNone/>
            </a:pPr>
            <a:r>
              <a:rPr lang="tr-TR" sz="1000" b="0" i="0" u="none" strike="noStrike" cap="none">
                <a:solidFill>
                  <a:srgbClr val="FFFFFF"/>
                </a:solidFill>
                <a:latin typeface="Arial"/>
                <a:ea typeface="Arial"/>
                <a:cs typeface="Arial"/>
                <a:sym typeface="Arial"/>
              </a:rPr>
              <a:t>Infrastructure</a:t>
            </a:r>
            <a:endParaRPr sz="1000" b="0" i="0" u="none" strike="noStrike" cap="none">
              <a:solidFill>
                <a:srgbClr val="FFFFFF"/>
              </a:solidFill>
              <a:latin typeface="Arial"/>
              <a:ea typeface="Arial"/>
              <a:cs typeface="Arial"/>
              <a:sym typeface="Arial"/>
            </a:endParaRPr>
          </a:p>
        </p:txBody>
      </p:sp>
      <p:sp>
        <p:nvSpPr>
          <p:cNvPr id="991" name="Google Shape;991;p79"/>
          <p:cNvSpPr txBox="1"/>
          <p:nvPr/>
        </p:nvSpPr>
        <p:spPr>
          <a:xfrm>
            <a:off x="4515050" y="1003625"/>
            <a:ext cx="1853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TR" sz="1100" b="1">
                <a:latin typeface="Barlow"/>
                <a:ea typeface="Barlow"/>
                <a:cs typeface="Barlow"/>
                <a:sym typeface="Barlow"/>
              </a:rPr>
              <a:t>DevOps Engineer</a:t>
            </a:r>
            <a:endParaRPr sz="1100" b="1">
              <a:latin typeface="Barlow"/>
              <a:ea typeface="Barlow"/>
              <a:cs typeface="Barlow"/>
              <a:sym typeface="Barlow"/>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26"/>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What is DevOps</a:t>
            </a:r>
            <a:endParaRPr sz="3600">
              <a:solidFill>
                <a:srgbClr val="741B47"/>
              </a:solidFill>
              <a:latin typeface="Raleway Medium"/>
              <a:ea typeface="Raleway Medium"/>
              <a:cs typeface="Raleway Medium"/>
              <a:sym typeface="Raleway Medium"/>
            </a:endParaRPr>
          </a:p>
        </p:txBody>
      </p:sp>
      <p:sp>
        <p:nvSpPr>
          <p:cNvPr id="415" name="Google Shape;415;p26"/>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Medium"/>
                <a:ea typeface="Raleway Medium"/>
                <a:cs typeface="Raleway Medium"/>
                <a:sym typeface="Raleway Medium"/>
              </a:rPr>
              <a:t>1</a:t>
            </a:r>
            <a:endParaRPr sz="3600" b="0" i="0" u="none" strike="noStrike" cap="none">
              <a:solidFill>
                <a:schemeClr val="lt1"/>
              </a:solidFill>
              <a:latin typeface="Raleway Medium"/>
              <a:ea typeface="Raleway Medium"/>
              <a:cs typeface="Raleway Medium"/>
              <a:sym typeface="Raleway Medium"/>
            </a:endParaRPr>
          </a:p>
        </p:txBody>
      </p:sp>
      <p:pic>
        <p:nvPicPr>
          <p:cNvPr id="416" name="Google Shape;416;p26"/>
          <p:cNvPicPr preferRelativeResize="0"/>
          <p:nvPr/>
        </p:nvPicPr>
        <p:blipFill>
          <a:blip r:embed="rId3">
            <a:alphaModFix/>
          </a:blip>
          <a:stretch>
            <a:fillRect/>
          </a:stretch>
        </p:blipFill>
        <p:spPr>
          <a:xfrm>
            <a:off x="5442375" y="912463"/>
            <a:ext cx="3076650" cy="261687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grpSp>
        <p:nvGrpSpPr>
          <p:cNvPr id="996" name="Google Shape;996;p80"/>
          <p:cNvGrpSpPr/>
          <p:nvPr/>
        </p:nvGrpSpPr>
        <p:grpSpPr>
          <a:xfrm>
            <a:off x="5410301" y="719490"/>
            <a:ext cx="3356124" cy="3829046"/>
            <a:chOff x="2602525" y="317054"/>
            <a:chExt cx="4174283" cy="4762495"/>
          </a:xfrm>
        </p:grpSpPr>
        <p:sp>
          <p:nvSpPr>
            <p:cNvPr id="997" name="Google Shape;997;p80"/>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8" name="Google Shape;998;p80"/>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9" name="Google Shape;999;p80"/>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0" name="Google Shape;1000;p80"/>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1" name="Google Shape;1001;p80"/>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2" name="Google Shape;1002;p80"/>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3" name="Google Shape;1003;p80"/>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4" name="Google Shape;1004;p80"/>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5" name="Google Shape;1005;p80"/>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6" name="Google Shape;1006;p80"/>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7" name="Google Shape;1007;p80"/>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8" name="Google Shape;1008;p80"/>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9" name="Google Shape;1009;p80"/>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0" name="Google Shape;1010;p80"/>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1" name="Google Shape;1011;p80"/>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2" name="Google Shape;1012;p80"/>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3" name="Google Shape;1013;p80"/>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4" name="Google Shape;1014;p80"/>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5" name="Google Shape;1015;p80"/>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6" name="Google Shape;1016;p80"/>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7" name="Google Shape;1017;p80"/>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8" name="Google Shape;1018;p80"/>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9" name="Google Shape;1019;p80"/>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0" name="Google Shape;1020;p80"/>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1" name="Google Shape;1021;p80"/>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2" name="Google Shape;1022;p80"/>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3" name="Google Shape;1023;p80"/>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4" name="Google Shape;1024;p80"/>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5" name="Google Shape;1025;p80"/>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6" name="Google Shape;1026;p80"/>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7" name="Google Shape;1027;p80"/>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8" name="Google Shape;1028;p80"/>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9" name="Google Shape;1029;p80"/>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0" name="Google Shape;1030;p80"/>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1" name="Google Shape;1031;p80"/>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2" name="Google Shape;1032;p80"/>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3" name="Google Shape;1033;p80"/>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4" name="Google Shape;1034;p80"/>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5" name="Google Shape;1035;p80"/>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86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6" name="Google Shape;1036;p80"/>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7" name="Google Shape;1037;p80"/>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8" name="Google Shape;1038;p80"/>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9" name="Google Shape;1039;p80"/>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0" name="Google Shape;1040;p80"/>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1" name="Google Shape;1041;p80"/>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86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2" name="Google Shape;1042;p80"/>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3" name="Google Shape;1043;p80"/>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4" name="Google Shape;1044;p80"/>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5" name="Google Shape;1045;p80"/>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6" name="Google Shape;1046;p80"/>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7" name="Google Shape;1047;p80"/>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8" name="Google Shape;1048;p80"/>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9" name="Google Shape;1049;p80"/>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0" name="Google Shape;1050;p80"/>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1" name="Google Shape;1051;p80"/>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2" name="Google Shape;1052;p80"/>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3" name="Google Shape;1053;p80"/>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054" name="Google Shape;1054;p80"/>
            <p:cNvGrpSpPr/>
            <p:nvPr/>
          </p:nvGrpSpPr>
          <p:grpSpPr>
            <a:xfrm>
              <a:off x="2941619" y="3895613"/>
              <a:ext cx="483621" cy="510995"/>
              <a:chOff x="4345944" y="4626313"/>
              <a:chExt cx="483621" cy="510995"/>
            </a:xfrm>
          </p:grpSpPr>
          <p:grpSp>
            <p:nvGrpSpPr>
              <p:cNvPr id="1055" name="Google Shape;1055;p80"/>
              <p:cNvGrpSpPr/>
              <p:nvPr/>
            </p:nvGrpSpPr>
            <p:grpSpPr>
              <a:xfrm>
                <a:off x="4345944" y="4852987"/>
                <a:ext cx="474200" cy="284321"/>
                <a:chOff x="4345944" y="4852987"/>
                <a:chExt cx="474200" cy="284321"/>
              </a:xfrm>
            </p:grpSpPr>
            <p:sp>
              <p:nvSpPr>
                <p:cNvPr id="1056" name="Google Shape;1056;p80"/>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7" name="Google Shape;1057;p80"/>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8" name="Google Shape;1058;p80"/>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059" name="Google Shape;1059;p80"/>
                <p:cNvGrpSpPr/>
                <p:nvPr/>
              </p:nvGrpSpPr>
              <p:grpSpPr>
                <a:xfrm>
                  <a:off x="4457040" y="4985575"/>
                  <a:ext cx="133724" cy="77247"/>
                  <a:chOff x="4457040" y="4985575"/>
                  <a:chExt cx="133724" cy="77247"/>
                </a:xfrm>
              </p:grpSpPr>
              <p:sp>
                <p:nvSpPr>
                  <p:cNvPr id="1060" name="Google Shape;1060;p80"/>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1" name="Google Shape;1061;p80"/>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062" name="Google Shape;1062;p80"/>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3" name="Google Shape;1063;p80"/>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4" name="Google Shape;1064;p80"/>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5" name="Google Shape;1065;p80"/>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6" name="Google Shape;1066;p80"/>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7" name="Google Shape;1067;p80"/>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8" name="Google Shape;1068;p80"/>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9" name="Google Shape;1069;p80"/>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0" name="Google Shape;1070;p80"/>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1" name="Google Shape;1071;p80"/>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2" name="Google Shape;1072;p80"/>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3" name="Google Shape;1073;p80"/>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4" name="Google Shape;1074;p80"/>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5" name="Google Shape;1075;p80"/>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6" name="Google Shape;1076;p80"/>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7" name="Google Shape;1077;p80"/>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8" name="Google Shape;1078;p80"/>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9" name="Google Shape;1079;p80"/>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0" name="Google Shape;1080;p80"/>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1" name="Google Shape;1081;p80"/>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2" name="Google Shape;1082;p80"/>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3" name="Google Shape;1083;p80"/>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4" name="Google Shape;1084;p80"/>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5" name="Google Shape;1085;p80"/>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6" name="Google Shape;1086;p80"/>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7" name="Google Shape;1087;p80"/>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8" name="Google Shape;1088;p80"/>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9" name="Google Shape;1089;p80"/>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0" name="Google Shape;1090;p80"/>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1" name="Google Shape;1091;p80"/>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2" name="Google Shape;1092;p80"/>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3" name="Google Shape;1093;p80"/>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4" name="Google Shape;1094;p80"/>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5" name="Google Shape;1095;p80"/>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6" name="Google Shape;1096;p80"/>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7" name="Google Shape;1097;p80"/>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8" name="Google Shape;1098;p80"/>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9" name="Google Shape;1099;p80"/>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0" name="Google Shape;1100;p80"/>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1" name="Google Shape;1101;p80"/>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2" name="Google Shape;1102;p80"/>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3" name="Google Shape;1103;p80"/>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4" name="Google Shape;1104;p80"/>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5" name="Google Shape;1105;p80"/>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6" name="Google Shape;1106;p80"/>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7" name="Google Shape;1107;p80"/>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8" name="Google Shape;1108;p80"/>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9" name="Google Shape;1109;p80"/>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0" name="Google Shape;1110;p80"/>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1" name="Google Shape;1111;p80"/>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2" name="Google Shape;1112;p80"/>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3" name="Google Shape;1113;p80"/>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4" name="Google Shape;1114;p80"/>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5" name="Google Shape;1115;p80"/>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6" name="Google Shape;1116;p80"/>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7" name="Google Shape;1117;p80"/>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8" name="Google Shape;1118;p80"/>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9" name="Google Shape;1119;p80"/>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0" name="Google Shape;1120;p80"/>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1" name="Google Shape;1121;p80"/>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2" name="Google Shape;1122;p80"/>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3" name="Google Shape;1123;p80"/>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4" name="Google Shape;1124;p80"/>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5" name="Google Shape;1125;p80"/>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126" name="Google Shape;1126;p80"/>
              <p:cNvGrpSpPr/>
              <p:nvPr/>
            </p:nvGrpSpPr>
            <p:grpSpPr>
              <a:xfrm>
                <a:off x="4543079" y="4626313"/>
                <a:ext cx="286486" cy="386884"/>
                <a:chOff x="4543079" y="4626313"/>
                <a:chExt cx="286486" cy="386884"/>
              </a:xfrm>
            </p:grpSpPr>
            <p:grpSp>
              <p:nvGrpSpPr>
                <p:cNvPr id="1127" name="Google Shape;1127;p80"/>
                <p:cNvGrpSpPr/>
                <p:nvPr/>
              </p:nvGrpSpPr>
              <p:grpSpPr>
                <a:xfrm>
                  <a:off x="4543079" y="4626313"/>
                  <a:ext cx="286486" cy="386884"/>
                  <a:chOff x="4543079" y="4626313"/>
                  <a:chExt cx="286486" cy="386884"/>
                </a:xfrm>
              </p:grpSpPr>
              <p:sp>
                <p:nvSpPr>
                  <p:cNvPr id="1128" name="Google Shape;1128;p80"/>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9" name="Google Shape;1129;p80"/>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0" name="Google Shape;1130;p80"/>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1" name="Google Shape;1131;p80"/>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2" name="Google Shape;1132;p80"/>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133" name="Google Shape;1133;p80"/>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4" name="Google Shape;1134;p80"/>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5" name="Google Shape;1135;p80"/>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1136" name="Google Shape;1136;p80"/>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7" name="Google Shape;1137;p80"/>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8" name="Google Shape;1138;p80"/>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9" name="Google Shape;1139;p80"/>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0" name="Google Shape;1140;p80"/>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1" name="Google Shape;1141;p80"/>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142" name="Google Shape;1142;p80"/>
          <p:cNvSpPr txBox="1">
            <a:spLocks noGrp="1"/>
          </p:cNvSpPr>
          <p:nvPr>
            <p:ph type="ctrTitle" idx="4294967295"/>
          </p:nvPr>
        </p:nvSpPr>
        <p:spPr>
          <a:xfrm>
            <a:off x="685800" y="1202438"/>
            <a:ext cx="4343700" cy="8328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tr-TR" sz="7200" b="0" i="0" u="none" strike="noStrike" cap="none">
                <a:solidFill>
                  <a:srgbClr val="741B47"/>
                </a:solidFill>
                <a:latin typeface="Raleway SemiBold"/>
                <a:ea typeface="Raleway SemiBold"/>
                <a:cs typeface="Raleway SemiBold"/>
                <a:sym typeface="Raleway SemiBold"/>
              </a:rPr>
              <a:t>THANKS!</a:t>
            </a:r>
            <a:endParaRPr sz="7200" b="0" i="0" u="none" strike="noStrike" cap="none">
              <a:solidFill>
                <a:srgbClr val="741B47"/>
              </a:solidFill>
              <a:latin typeface="Raleway SemiBold"/>
              <a:ea typeface="Raleway SemiBold"/>
              <a:cs typeface="Raleway SemiBold"/>
              <a:sym typeface="Raleway SemiBold"/>
            </a:endParaRPr>
          </a:p>
        </p:txBody>
      </p:sp>
      <p:sp>
        <p:nvSpPr>
          <p:cNvPr id="1143" name="Google Shape;1143;p80"/>
          <p:cNvSpPr txBox="1">
            <a:spLocks noGrp="1"/>
          </p:cNvSpPr>
          <p:nvPr>
            <p:ph type="subTitle" idx="4294967295"/>
          </p:nvPr>
        </p:nvSpPr>
        <p:spPr>
          <a:xfrm>
            <a:off x="685800" y="2021059"/>
            <a:ext cx="4343700" cy="192000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600"/>
              </a:spcBef>
              <a:spcAft>
                <a:spcPts val="0"/>
              </a:spcAft>
              <a:buClr>
                <a:schemeClr val="accent1"/>
              </a:buClr>
              <a:buSzPts val="1800"/>
              <a:buFont typeface="Barlow Light"/>
              <a:buNone/>
            </a:pPr>
            <a:r>
              <a:rPr lang="tr-TR" sz="3600" b="1" i="0" u="none" strike="noStrike" cap="none">
                <a:solidFill>
                  <a:srgbClr val="000000"/>
                </a:solidFill>
                <a:latin typeface="Barlow"/>
                <a:ea typeface="Barlow"/>
                <a:cs typeface="Barlow"/>
                <a:sym typeface="Barlow"/>
              </a:rPr>
              <a:t>Any questions?</a:t>
            </a:r>
            <a:endParaRPr sz="3600" b="1" i="0" u="none" strike="noStrike" cap="none">
              <a:solidFill>
                <a:srgbClr val="000000"/>
              </a:solidFill>
              <a:latin typeface="Barlow"/>
              <a:ea typeface="Barlow"/>
              <a:cs typeface="Barlow"/>
              <a:sym typeface="Barlow"/>
            </a:endParaRPr>
          </a:p>
          <a:p>
            <a:pPr marL="457200" lvl="0" indent="0" algn="l" rtl="0">
              <a:spcBef>
                <a:spcPts val="0"/>
              </a:spcBef>
              <a:spcAft>
                <a:spcPts val="0"/>
              </a:spcAft>
              <a:buNone/>
            </a:pPr>
            <a:endParaRPr/>
          </a:p>
        </p:txBody>
      </p:sp>
      <p:pic>
        <p:nvPicPr>
          <p:cNvPr id="1144" name="Google Shape;1144;p80"/>
          <p:cNvPicPr preferRelativeResize="0"/>
          <p:nvPr/>
        </p:nvPicPr>
        <p:blipFill rotWithShape="1">
          <a:blip r:embed="rId3">
            <a:alphaModFix/>
          </a:blip>
          <a:srcRect/>
          <a:stretch/>
        </p:blipFill>
        <p:spPr>
          <a:xfrm>
            <a:off x="4512147" y="623245"/>
            <a:ext cx="2361997" cy="2583434"/>
          </a:xfrm>
          <a:prstGeom prst="rect">
            <a:avLst/>
          </a:prstGeom>
          <a:noFill/>
          <a:ln>
            <a:noFill/>
          </a:ln>
        </p:spPr>
      </p:pic>
      <p:sp>
        <p:nvSpPr>
          <p:cNvPr id="1145" name="Google Shape;1145;p8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81"/>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61</a:t>
            </a:fld>
            <a:endParaRPr/>
          </a:p>
        </p:txBody>
      </p:sp>
      <p:pic>
        <p:nvPicPr>
          <p:cNvPr id="1151" name="Google Shape;1151;p81">
            <a:hlinkClick r:id="rId3"/>
          </p:cNvPr>
          <p:cNvPicPr preferRelativeResize="0"/>
          <p:nvPr/>
        </p:nvPicPr>
        <p:blipFill>
          <a:blip r:embed="rId4">
            <a:alphaModFix/>
          </a:blip>
          <a:stretch>
            <a:fillRect/>
          </a:stretch>
        </p:blipFill>
        <p:spPr>
          <a:xfrm>
            <a:off x="1581900" y="89125"/>
            <a:ext cx="6273450" cy="4762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27"/>
          <p:cNvSpPr txBox="1">
            <a:spLocks noGrp="1"/>
          </p:cNvSpPr>
          <p:nvPr>
            <p:ph type="sldNum" idx="12"/>
          </p:nvPr>
        </p:nvSpPr>
        <p:spPr>
          <a:xfrm>
            <a:off x="7429825" y="44081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7</a:t>
            </a:fld>
            <a:endParaRPr/>
          </a:p>
        </p:txBody>
      </p:sp>
      <p:grpSp>
        <p:nvGrpSpPr>
          <p:cNvPr id="422" name="Google Shape;422;p27"/>
          <p:cNvGrpSpPr/>
          <p:nvPr/>
        </p:nvGrpSpPr>
        <p:grpSpPr>
          <a:xfrm>
            <a:off x="706295" y="372303"/>
            <a:ext cx="4367661" cy="3941676"/>
            <a:chOff x="1925495" y="677103"/>
            <a:chExt cx="4367661" cy="3941676"/>
          </a:xfrm>
        </p:grpSpPr>
        <p:sp>
          <p:nvSpPr>
            <p:cNvPr id="423" name="Google Shape;423;p27"/>
            <p:cNvSpPr/>
            <p:nvPr/>
          </p:nvSpPr>
          <p:spPr>
            <a:xfrm rot="-6597333">
              <a:off x="4296826" y="3950027"/>
              <a:ext cx="586303" cy="586303"/>
            </a:xfrm>
            <a:prstGeom prst="ellipse">
              <a:avLst/>
            </a:prstGeom>
            <a:solidFill>
              <a:srgbClr val="D68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7"/>
            <p:cNvSpPr/>
            <p:nvPr/>
          </p:nvSpPr>
          <p:spPr>
            <a:xfrm rot="-6599386">
              <a:off x="2318596" y="1407533"/>
              <a:ext cx="440541" cy="440541"/>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7"/>
            <p:cNvSpPr/>
            <p:nvPr/>
          </p:nvSpPr>
          <p:spPr>
            <a:xfrm rot="-6598839">
              <a:off x="2887641" y="2346984"/>
              <a:ext cx="1199287" cy="1199287"/>
            </a:xfrm>
            <a:prstGeom prst="ellipse">
              <a:avLst/>
            </a:prstGeom>
            <a:solidFill>
              <a:srgbClr val="D68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7"/>
            <p:cNvSpPr/>
            <p:nvPr/>
          </p:nvSpPr>
          <p:spPr>
            <a:xfrm rot="-6598620">
              <a:off x="4374916" y="913763"/>
              <a:ext cx="1681581" cy="1681581"/>
            </a:xfrm>
            <a:prstGeom prst="ellipse">
              <a:avLst/>
            </a:prstGeom>
            <a:solidFill>
              <a:srgbClr val="D68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7"/>
            <p:cNvSpPr/>
            <p:nvPr/>
          </p:nvSpPr>
          <p:spPr>
            <a:xfrm rot="-6597860">
              <a:off x="2066050" y="1790632"/>
              <a:ext cx="1172990" cy="1120986"/>
            </a:xfrm>
            <a:prstGeom prst="ellipse">
              <a:avLst/>
            </a:prstGeom>
            <a:solidFill>
              <a:srgbClr val="519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7"/>
            <p:cNvSpPr/>
            <p:nvPr/>
          </p:nvSpPr>
          <p:spPr>
            <a:xfrm rot="-6597701">
              <a:off x="3267625" y="1113818"/>
              <a:ext cx="274172" cy="274172"/>
            </a:xfrm>
            <a:prstGeom prst="ellipse">
              <a:avLst/>
            </a:prstGeom>
            <a:solidFill>
              <a:srgbClr val="D68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27"/>
          <p:cNvGrpSpPr/>
          <p:nvPr/>
        </p:nvGrpSpPr>
        <p:grpSpPr>
          <a:xfrm>
            <a:off x="2347737" y="1069253"/>
            <a:ext cx="1423800" cy="1423800"/>
            <a:chOff x="3490737" y="1374053"/>
            <a:chExt cx="1423800" cy="1423800"/>
          </a:xfrm>
        </p:grpSpPr>
        <p:sp>
          <p:nvSpPr>
            <p:cNvPr id="430" name="Google Shape;430;p27"/>
            <p:cNvSpPr/>
            <p:nvPr/>
          </p:nvSpPr>
          <p:spPr>
            <a:xfrm>
              <a:off x="3490737" y="1374053"/>
              <a:ext cx="1423800" cy="1423800"/>
            </a:xfrm>
            <a:prstGeom prst="ellipse">
              <a:avLst/>
            </a:prstGeom>
            <a:solidFill>
              <a:srgbClr val="00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7"/>
            <p:cNvSpPr txBox="1"/>
            <p:nvPr/>
          </p:nvSpPr>
          <p:spPr>
            <a:xfrm>
              <a:off x="3642554" y="1537403"/>
              <a:ext cx="967800" cy="94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1800">
                  <a:latin typeface="Roboto"/>
                  <a:ea typeface="Roboto"/>
                  <a:cs typeface="Roboto"/>
                  <a:sym typeface="Roboto"/>
                </a:rPr>
                <a:t>RAD Model</a:t>
              </a:r>
              <a:endParaRPr sz="1800">
                <a:latin typeface="Roboto"/>
                <a:ea typeface="Roboto"/>
                <a:cs typeface="Roboto"/>
                <a:sym typeface="Roboto"/>
              </a:endParaRPr>
            </a:p>
          </p:txBody>
        </p:sp>
      </p:grpSp>
      <p:grpSp>
        <p:nvGrpSpPr>
          <p:cNvPr id="432" name="Google Shape;432;p27"/>
          <p:cNvGrpSpPr/>
          <p:nvPr/>
        </p:nvGrpSpPr>
        <p:grpSpPr>
          <a:xfrm>
            <a:off x="2006553" y="2633489"/>
            <a:ext cx="1498800" cy="1498800"/>
            <a:chOff x="644203" y="3718814"/>
            <a:chExt cx="1498800" cy="1498800"/>
          </a:xfrm>
        </p:grpSpPr>
        <p:sp>
          <p:nvSpPr>
            <p:cNvPr id="433" name="Google Shape;433;p27"/>
            <p:cNvSpPr/>
            <p:nvPr/>
          </p:nvSpPr>
          <p:spPr>
            <a:xfrm>
              <a:off x="644203" y="3718814"/>
              <a:ext cx="1498800" cy="1498800"/>
            </a:xfrm>
            <a:prstGeom prst="ellipse">
              <a:avLst/>
            </a:prstGeom>
            <a:solidFill>
              <a:srgbClr val="0000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7"/>
            <p:cNvSpPr txBox="1"/>
            <p:nvPr/>
          </p:nvSpPr>
          <p:spPr>
            <a:xfrm>
              <a:off x="856976" y="3995875"/>
              <a:ext cx="1073400" cy="94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1800">
                  <a:solidFill>
                    <a:srgbClr val="FFFFFF"/>
                  </a:solidFill>
                  <a:latin typeface="Roboto"/>
                  <a:ea typeface="Roboto"/>
                  <a:cs typeface="Roboto"/>
                  <a:sym typeface="Roboto"/>
                </a:rPr>
                <a:t>Iterative Model</a:t>
              </a:r>
              <a:endParaRPr sz="1800">
                <a:solidFill>
                  <a:srgbClr val="FFFFFF"/>
                </a:solidFill>
                <a:latin typeface="Roboto"/>
                <a:ea typeface="Roboto"/>
                <a:cs typeface="Roboto"/>
                <a:sym typeface="Roboto"/>
              </a:endParaRPr>
            </a:p>
          </p:txBody>
        </p:sp>
      </p:grpSp>
      <p:grpSp>
        <p:nvGrpSpPr>
          <p:cNvPr id="435" name="Google Shape;435;p27"/>
          <p:cNvGrpSpPr/>
          <p:nvPr/>
        </p:nvGrpSpPr>
        <p:grpSpPr>
          <a:xfrm>
            <a:off x="4668375" y="800200"/>
            <a:ext cx="1030262" cy="1115791"/>
            <a:chOff x="3490725" y="1255904"/>
            <a:chExt cx="1423800" cy="1542000"/>
          </a:xfrm>
        </p:grpSpPr>
        <p:sp>
          <p:nvSpPr>
            <p:cNvPr id="436" name="Google Shape;436;p27"/>
            <p:cNvSpPr/>
            <p:nvPr/>
          </p:nvSpPr>
          <p:spPr>
            <a:xfrm>
              <a:off x="3490725" y="1255904"/>
              <a:ext cx="1423800" cy="1542000"/>
            </a:xfrm>
            <a:prstGeom prst="ellipse">
              <a:avLst/>
            </a:prstGeom>
            <a:solidFill>
              <a:srgbClr val="FFCEA9"/>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7"/>
            <p:cNvSpPr txBox="1"/>
            <p:nvPr/>
          </p:nvSpPr>
          <p:spPr>
            <a:xfrm>
              <a:off x="3613444" y="1508288"/>
              <a:ext cx="1195800" cy="94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1800">
                  <a:latin typeface="Roboto"/>
                  <a:ea typeface="Roboto"/>
                  <a:cs typeface="Roboto"/>
                  <a:sym typeface="Roboto"/>
                </a:rPr>
                <a:t>Spiral Model</a:t>
              </a:r>
              <a:endParaRPr sz="1800">
                <a:latin typeface="Roboto"/>
                <a:ea typeface="Roboto"/>
                <a:cs typeface="Roboto"/>
                <a:sym typeface="Roboto"/>
              </a:endParaRPr>
            </a:p>
          </p:txBody>
        </p:sp>
      </p:grpSp>
      <p:sp>
        <p:nvSpPr>
          <p:cNvPr id="438" name="Google Shape;438;p27"/>
          <p:cNvSpPr/>
          <p:nvPr/>
        </p:nvSpPr>
        <p:spPr>
          <a:xfrm rot="-6598620">
            <a:off x="4527316" y="2818763"/>
            <a:ext cx="1681581" cy="1681581"/>
          </a:xfrm>
          <a:prstGeom prst="ellipse">
            <a:avLst/>
          </a:prstGeom>
          <a:solidFill>
            <a:srgbClr val="D68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7"/>
          <p:cNvSpPr/>
          <p:nvPr/>
        </p:nvSpPr>
        <p:spPr>
          <a:xfrm>
            <a:off x="3188881" y="1471691"/>
            <a:ext cx="2440200" cy="2440200"/>
          </a:xfrm>
          <a:prstGeom prst="ellipse">
            <a:avLst/>
          </a:prstGeom>
          <a:solidFill>
            <a:srgbClr val="FF0000"/>
          </a:solidFill>
          <a:ln w="76200" cap="flat" cmpd="sng">
            <a:solidFill>
              <a:srgbClr val="00FF00"/>
            </a:solidFill>
            <a:prstDash val="solid"/>
            <a:round/>
            <a:headEnd type="none" w="sm" len="sm"/>
            <a:tailEnd type="none" w="sm" len="sm"/>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7"/>
          <p:cNvSpPr txBox="1"/>
          <p:nvPr/>
        </p:nvSpPr>
        <p:spPr>
          <a:xfrm>
            <a:off x="3477638" y="2160200"/>
            <a:ext cx="1862700" cy="116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1800" b="1">
                <a:solidFill>
                  <a:srgbClr val="FFFFFF"/>
                </a:solidFill>
                <a:latin typeface="Roboto"/>
                <a:ea typeface="Roboto"/>
                <a:cs typeface="Roboto"/>
                <a:sym typeface="Roboto"/>
              </a:rPr>
              <a:t>Agile Model</a:t>
            </a:r>
            <a:endParaRPr sz="1800" b="1">
              <a:solidFill>
                <a:srgbClr val="FFFFFF"/>
              </a:solidFill>
              <a:latin typeface="Roboto"/>
              <a:ea typeface="Roboto"/>
              <a:cs typeface="Roboto"/>
              <a:sym typeface="Roboto"/>
            </a:endParaRPr>
          </a:p>
        </p:txBody>
      </p:sp>
      <p:sp>
        <p:nvSpPr>
          <p:cNvPr id="441" name="Google Shape;441;p27"/>
          <p:cNvSpPr/>
          <p:nvPr/>
        </p:nvSpPr>
        <p:spPr>
          <a:xfrm>
            <a:off x="5382501" y="2206675"/>
            <a:ext cx="1782000" cy="1606500"/>
          </a:xfrm>
          <a:prstGeom prst="ellipse">
            <a:avLst/>
          </a:prstGeom>
          <a:solidFill>
            <a:srgbClr val="FFFF00"/>
          </a:solidFill>
          <a:ln w="76200" cap="flat" cmpd="sng">
            <a:solidFill>
              <a:srgbClr val="000000"/>
            </a:solidFill>
            <a:prstDash val="solid"/>
            <a:round/>
            <a:headEnd type="none" w="sm" len="sm"/>
            <a:tailEnd type="none" w="sm" len="sm"/>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7"/>
          <p:cNvSpPr/>
          <p:nvPr/>
        </p:nvSpPr>
        <p:spPr>
          <a:xfrm>
            <a:off x="3771520" y="3347303"/>
            <a:ext cx="1566900" cy="1423800"/>
          </a:xfrm>
          <a:prstGeom prst="ellipse">
            <a:avLst/>
          </a:prstGeom>
          <a:solidFill>
            <a:srgbClr val="FF0000"/>
          </a:solidFill>
          <a:ln w="76200" cap="flat" cmpd="sng">
            <a:solidFill>
              <a:srgbClr val="00FF00"/>
            </a:solidFill>
            <a:prstDash val="solid"/>
            <a:round/>
            <a:headEnd type="none" w="sm" len="sm"/>
            <a:tailEnd type="none" w="sm" len="sm"/>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7"/>
          <p:cNvSpPr/>
          <p:nvPr/>
        </p:nvSpPr>
        <p:spPr>
          <a:xfrm rot="-6599386">
            <a:off x="993246" y="3409333"/>
            <a:ext cx="440541" cy="440541"/>
          </a:xfrm>
          <a:prstGeom prst="ellipse">
            <a:avLst/>
          </a:prstGeom>
          <a:solidFill>
            <a:srgbClr val="D68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7"/>
          <p:cNvSpPr/>
          <p:nvPr/>
        </p:nvSpPr>
        <p:spPr>
          <a:xfrm rot="-6597866">
            <a:off x="6106129" y="1296941"/>
            <a:ext cx="629106" cy="629106"/>
          </a:xfrm>
          <a:prstGeom prst="ellipse">
            <a:avLst/>
          </a:prstGeom>
          <a:solidFill>
            <a:srgbClr val="701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7"/>
          <p:cNvSpPr txBox="1"/>
          <p:nvPr/>
        </p:nvSpPr>
        <p:spPr>
          <a:xfrm>
            <a:off x="5345550" y="2428075"/>
            <a:ext cx="1862700" cy="116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1800" b="1">
                <a:latin typeface="Roboto"/>
                <a:ea typeface="Roboto"/>
                <a:cs typeface="Roboto"/>
                <a:sym typeface="Roboto"/>
              </a:rPr>
              <a:t>DevOps</a:t>
            </a:r>
            <a:br>
              <a:rPr lang="tr-TR" sz="1800" b="1">
                <a:latin typeface="Roboto"/>
                <a:ea typeface="Roboto"/>
                <a:cs typeface="Roboto"/>
                <a:sym typeface="Roboto"/>
              </a:rPr>
            </a:br>
            <a:r>
              <a:rPr lang="tr-TR" sz="1800" b="1">
                <a:latin typeface="Roboto"/>
                <a:ea typeface="Roboto"/>
                <a:cs typeface="Roboto"/>
                <a:sym typeface="Roboto"/>
              </a:rPr>
              <a:t>Model</a:t>
            </a:r>
            <a:endParaRPr sz="1800" b="1">
              <a:latin typeface="Roboto"/>
              <a:ea typeface="Roboto"/>
              <a:cs typeface="Roboto"/>
              <a:sym typeface="Roboto"/>
            </a:endParaRPr>
          </a:p>
        </p:txBody>
      </p:sp>
      <p:sp>
        <p:nvSpPr>
          <p:cNvPr id="446" name="Google Shape;446;p27"/>
          <p:cNvSpPr txBox="1"/>
          <p:nvPr/>
        </p:nvSpPr>
        <p:spPr>
          <a:xfrm>
            <a:off x="796050" y="1594421"/>
            <a:ext cx="1210500" cy="94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1800">
                <a:solidFill>
                  <a:srgbClr val="FFFFFF"/>
                </a:solidFill>
                <a:latin typeface="Roboto"/>
                <a:ea typeface="Roboto"/>
                <a:cs typeface="Roboto"/>
                <a:sym typeface="Roboto"/>
              </a:rPr>
              <a:t>V-Model</a:t>
            </a:r>
            <a:endParaRPr sz="1800">
              <a:solidFill>
                <a:srgbClr val="FFFFFF"/>
              </a:solidFill>
              <a:latin typeface="Roboto"/>
              <a:ea typeface="Roboto"/>
              <a:cs typeface="Roboto"/>
              <a:sym typeface="Roboto"/>
            </a:endParaRPr>
          </a:p>
        </p:txBody>
      </p:sp>
      <p:sp>
        <p:nvSpPr>
          <p:cNvPr id="447" name="Google Shape;447;p27"/>
          <p:cNvSpPr txBox="1"/>
          <p:nvPr/>
        </p:nvSpPr>
        <p:spPr>
          <a:xfrm>
            <a:off x="3907225" y="3667675"/>
            <a:ext cx="1257600" cy="94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1800" b="1">
                <a:solidFill>
                  <a:srgbClr val="FFFFFF"/>
                </a:solidFill>
                <a:latin typeface="Roboto"/>
                <a:ea typeface="Roboto"/>
                <a:cs typeface="Roboto"/>
                <a:sym typeface="Roboto"/>
              </a:rPr>
              <a:t>Waterfall Model</a:t>
            </a:r>
            <a:endParaRPr sz="1800" b="1">
              <a:solidFill>
                <a:srgbClr val="FFFFFF"/>
              </a:solidFill>
              <a:latin typeface="Roboto"/>
              <a:ea typeface="Roboto"/>
              <a:cs typeface="Roboto"/>
              <a:sym typeface="Roboto"/>
            </a:endParaRPr>
          </a:p>
        </p:txBody>
      </p:sp>
      <p:sp>
        <p:nvSpPr>
          <p:cNvPr id="448" name="Google Shape;448;p27"/>
          <p:cNvSpPr/>
          <p:nvPr/>
        </p:nvSpPr>
        <p:spPr>
          <a:xfrm rot="-6599386">
            <a:off x="6661921" y="4109808"/>
            <a:ext cx="440541" cy="440541"/>
          </a:xfrm>
          <a:prstGeom prst="ellipse">
            <a:avLst/>
          </a:pr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7"/>
          <p:cNvSpPr/>
          <p:nvPr/>
        </p:nvSpPr>
        <p:spPr>
          <a:xfrm rot="-6599386">
            <a:off x="7384146" y="2844733"/>
            <a:ext cx="440541" cy="440541"/>
          </a:xfrm>
          <a:prstGeom prst="ellipse">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7"/>
          <p:cNvSpPr/>
          <p:nvPr/>
        </p:nvSpPr>
        <p:spPr>
          <a:xfrm rot="-6597701">
            <a:off x="7181300" y="1035193"/>
            <a:ext cx="274172" cy="274172"/>
          </a:xfrm>
          <a:prstGeom prst="ellipse">
            <a:avLst/>
          </a:prstGeom>
          <a:solidFill>
            <a:srgbClr val="D68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7"/>
          <p:cNvSpPr/>
          <p:nvPr/>
        </p:nvSpPr>
        <p:spPr>
          <a:xfrm rot="-1071943">
            <a:off x="2211889" y="4345825"/>
            <a:ext cx="1747466" cy="468674"/>
          </a:xfrm>
          <a:prstGeom prst="chevron">
            <a:avLst>
              <a:gd name="adj" fmla="val 50000"/>
            </a:avLst>
          </a:prstGeom>
          <a:solidFill>
            <a:srgbClr val="FF0000"/>
          </a:solid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52" name="Google Shape;452;p27"/>
          <p:cNvSpPr/>
          <p:nvPr/>
        </p:nvSpPr>
        <p:spPr>
          <a:xfrm rot="-730512">
            <a:off x="512284" y="2799867"/>
            <a:ext cx="2910362" cy="468612"/>
          </a:xfrm>
          <a:prstGeom prst="chevron">
            <a:avLst>
              <a:gd name="adj" fmla="val 50000"/>
            </a:avLst>
          </a:prstGeom>
          <a:solidFill>
            <a:srgbClr val="FF0000"/>
          </a:solid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7"/>
          <p:cNvSpPr/>
          <p:nvPr/>
        </p:nvSpPr>
        <p:spPr>
          <a:xfrm rot="-10200445">
            <a:off x="7010000" y="3028871"/>
            <a:ext cx="2003797" cy="468508"/>
          </a:xfrm>
          <a:prstGeom prst="chevron">
            <a:avLst>
              <a:gd name="adj" fmla="val 50000"/>
            </a:avLst>
          </a:prstGeom>
          <a:solidFill>
            <a:srgbClr val="FFFF00"/>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7"/>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What is DevOps</a:t>
            </a:r>
            <a:endParaRPr>
              <a:solidFill>
                <a:srgbClr val="3F98CC"/>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28"/>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8</a:t>
            </a:fld>
            <a:endParaRPr/>
          </a:p>
        </p:txBody>
      </p:sp>
      <p:sp>
        <p:nvSpPr>
          <p:cNvPr id="460" name="Google Shape;460;p28"/>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What is DevOps</a:t>
            </a:r>
            <a:endParaRPr>
              <a:solidFill>
                <a:srgbClr val="3F98CC"/>
              </a:solidFill>
            </a:endParaRPr>
          </a:p>
        </p:txBody>
      </p:sp>
      <p:pic>
        <p:nvPicPr>
          <p:cNvPr id="461" name="Google Shape;461;p28"/>
          <p:cNvPicPr preferRelativeResize="0"/>
          <p:nvPr/>
        </p:nvPicPr>
        <p:blipFill>
          <a:blip r:embed="rId3">
            <a:alphaModFix/>
          </a:blip>
          <a:stretch>
            <a:fillRect/>
          </a:stretch>
        </p:blipFill>
        <p:spPr>
          <a:xfrm>
            <a:off x="4527225" y="832425"/>
            <a:ext cx="4435000" cy="3326250"/>
          </a:xfrm>
          <a:prstGeom prst="rect">
            <a:avLst/>
          </a:prstGeom>
          <a:noFill/>
          <a:ln>
            <a:noFill/>
          </a:ln>
        </p:spPr>
      </p:pic>
      <p:sp>
        <p:nvSpPr>
          <p:cNvPr id="462" name="Google Shape;462;p28"/>
          <p:cNvSpPr txBox="1"/>
          <p:nvPr/>
        </p:nvSpPr>
        <p:spPr>
          <a:xfrm>
            <a:off x="489250" y="629225"/>
            <a:ext cx="2788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TR" sz="2000" b="1">
                <a:solidFill>
                  <a:srgbClr val="B45F06"/>
                </a:solidFill>
                <a:latin typeface="Barlow"/>
                <a:ea typeface="Barlow"/>
                <a:cs typeface="Barlow"/>
                <a:sym typeface="Barlow"/>
              </a:rPr>
              <a:t>What DevOps is Not...</a:t>
            </a:r>
            <a:endParaRPr sz="2000" b="1">
              <a:solidFill>
                <a:srgbClr val="B45F06"/>
              </a:solidFill>
              <a:latin typeface="Barlow"/>
              <a:ea typeface="Barlow"/>
              <a:cs typeface="Barlow"/>
              <a:sym typeface="Barlow"/>
            </a:endParaRPr>
          </a:p>
        </p:txBody>
      </p:sp>
      <p:sp>
        <p:nvSpPr>
          <p:cNvPr id="463" name="Google Shape;463;p28"/>
          <p:cNvSpPr txBox="1"/>
          <p:nvPr/>
        </p:nvSpPr>
        <p:spPr>
          <a:xfrm>
            <a:off x="413050" y="1315025"/>
            <a:ext cx="4014900" cy="15699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Font typeface="Barlow"/>
              <a:buChar char="-"/>
            </a:pPr>
            <a:r>
              <a:rPr lang="tr-TR" sz="1800">
                <a:highlight>
                  <a:srgbClr val="FFFFFF"/>
                </a:highlight>
              </a:rPr>
              <a:t>a tool</a:t>
            </a:r>
            <a:endParaRPr sz="1800">
              <a:highlight>
                <a:srgbClr val="FFFFFF"/>
              </a:highlight>
            </a:endParaRPr>
          </a:p>
          <a:p>
            <a:pPr marL="457200" lvl="0" indent="-342900" algn="l" rtl="0">
              <a:spcBef>
                <a:spcPts val="0"/>
              </a:spcBef>
              <a:spcAft>
                <a:spcPts val="0"/>
              </a:spcAft>
              <a:buSzPts val="1800"/>
              <a:buFont typeface="Barlow"/>
              <a:buChar char="-"/>
            </a:pPr>
            <a:r>
              <a:rPr lang="tr-TR" sz="1800">
                <a:highlight>
                  <a:srgbClr val="FFFFFF"/>
                </a:highlight>
              </a:rPr>
              <a:t>a role</a:t>
            </a:r>
            <a:endParaRPr sz="1800">
              <a:highlight>
                <a:srgbClr val="FFFFFF"/>
              </a:highlight>
            </a:endParaRPr>
          </a:p>
          <a:p>
            <a:pPr marL="457200" lvl="0" indent="-342900" algn="l" rtl="0">
              <a:spcBef>
                <a:spcPts val="0"/>
              </a:spcBef>
              <a:spcAft>
                <a:spcPts val="0"/>
              </a:spcAft>
              <a:buSzPts val="1800"/>
              <a:buFont typeface="Barlow"/>
              <a:buChar char="-"/>
            </a:pPr>
            <a:r>
              <a:rPr lang="tr-TR" sz="1800">
                <a:highlight>
                  <a:srgbClr val="FFFFFF"/>
                </a:highlight>
              </a:rPr>
              <a:t>a team</a:t>
            </a:r>
            <a:endParaRPr sz="1800">
              <a:highlight>
                <a:srgbClr val="FFFFFF"/>
              </a:highlight>
            </a:endParaRPr>
          </a:p>
          <a:p>
            <a:pPr marL="457200" lvl="0" indent="-342900" algn="l" rtl="0">
              <a:spcBef>
                <a:spcPts val="0"/>
              </a:spcBef>
              <a:spcAft>
                <a:spcPts val="0"/>
              </a:spcAft>
              <a:buSzPts val="1800"/>
              <a:buFont typeface="Barlow"/>
              <a:buChar char="-"/>
            </a:pPr>
            <a:r>
              <a:rPr lang="tr-TR" sz="1800">
                <a:highlight>
                  <a:srgbClr val="FFFFFF"/>
                </a:highlight>
              </a:rPr>
              <a:t>something that can be purchased or simply switched on</a:t>
            </a:r>
            <a:endParaRPr sz="1800" b="1">
              <a:latin typeface="Barlow"/>
              <a:ea typeface="Barlow"/>
              <a:cs typeface="Barlow"/>
              <a:sym typeface="Barlow"/>
            </a:endParaRPr>
          </a:p>
        </p:txBody>
      </p:sp>
      <p:pic>
        <p:nvPicPr>
          <p:cNvPr id="464" name="Google Shape;464;p28"/>
          <p:cNvPicPr preferRelativeResize="0"/>
          <p:nvPr/>
        </p:nvPicPr>
        <p:blipFill>
          <a:blip r:embed="rId4">
            <a:alphaModFix/>
          </a:blip>
          <a:stretch>
            <a:fillRect/>
          </a:stretch>
        </p:blipFill>
        <p:spPr>
          <a:xfrm>
            <a:off x="1030025" y="2884925"/>
            <a:ext cx="1498775" cy="1494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29"/>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9</a:t>
            </a:fld>
            <a:endParaRPr/>
          </a:p>
        </p:txBody>
      </p:sp>
      <p:sp>
        <p:nvSpPr>
          <p:cNvPr id="470" name="Google Shape;470;p29"/>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What is DevOps</a:t>
            </a:r>
            <a:endParaRPr>
              <a:solidFill>
                <a:srgbClr val="3F98CC"/>
              </a:solidFill>
            </a:endParaRPr>
          </a:p>
        </p:txBody>
      </p:sp>
      <p:pic>
        <p:nvPicPr>
          <p:cNvPr id="471" name="Google Shape;471;p29"/>
          <p:cNvPicPr preferRelativeResize="0"/>
          <p:nvPr/>
        </p:nvPicPr>
        <p:blipFill>
          <a:blip r:embed="rId3">
            <a:alphaModFix/>
          </a:blip>
          <a:stretch>
            <a:fillRect/>
          </a:stretch>
        </p:blipFill>
        <p:spPr>
          <a:xfrm>
            <a:off x="263300" y="3187100"/>
            <a:ext cx="2366600" cy="1580800"/>
          </a:xfrm>
          <a:prstGeom prst="rect">
            <a:avLst/>
          </a:prstGeom>
          <a:noFill/>
          <a:ln>
            <a:noFill/>
          </a:ln>
        </p:spPr>
      </p:pic>
      <p:pic>
        <p:nvPicPr>
          <p:cNvPr id="472" name="Google Shape;472;p29"/>
          <p:cNvPicPr preferRelativeResize="0"/>
          <p:nvPr/>
        </p:nvPicPr>
        <p:blipFill>
          <a:blip r:embed="rId4">
            <a:alphaModFix/>
          </a:blip>
          <a:stretch>
            <a:fillRect/>
          </a:stretch>
        </p:blipFill>
        <p:spPr>
          <a:xfrm>
            <a:off x="3109275" y="800199"/>
            <a:ext cx="5799850" cy="3852801"/>
          </a:xfrm>
          <a:prstGeom prst="rect">
            <a:avLst/>
          </a:prstGeom>
          <a:noFill/>
          <a:ln>
            <a:noFill/>
          </a:ln>
        </p:spPr>
      </p:pic>
      <p:pic>
        <p:nvPicPr>
          <p:cNvPr id="473" name="Google Shape;473;p29"/>
          <p:cNvPicPr preferRelativeResize="0"/>
          <p:nvPr/>
        </p:nvPicPr>
        <p:blipFill>
          <a:blip r:embed="rId5">
            <a:alphaModFix/>
          </a:blip>
          <a:stretch>
            <a:fillRect/>
          </a:stretch>
        </p:blipFill>
        <p:spPr>
          <a:xfrm>
            <a:off x="110900" y="1280700"/>
            <a:ext cx="2804475" cy="1437963"/>
          </a:xfrm>
          <a:prstGeom prst="rect">
            <a:avLst/>
          </a:prstGeom>
          <a:noFill/>
          <a:ln>
            <a:noFill/>
          </a:ln>
        </p:spPr>
      </p:pic>
    </p:spTree>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TotalTime>
  <Words>3667</Words>
  <Application>Microsoft Office PowerPoint</Application>
  <PresentationFormat>Ekran Gösterisi (16:9)</PresentationFormat>
  <Paragraphs>544</Paragraphs>
  <Slides>61</Slides>
  <Notes>61</Notes>
  <HiddenSlides>0</HiddenSlides>
  <MMClips>0</MMClips>
  <ScaleCrop>false</ScaleCrop>
  <HeadingPairs>
    <vt:vector size="6" baseType="variant">
      <vt:variant>
        <vt:lpstr>Kullanılan Yazı Tipleri</vt:lpstr>
      </vt:variant>
      <vt:variant>
        <vt:i4>12</vt:i4>
      </vt:variant>
      <vt:variant>
        <vt:lpstr>Tema</vt:lpstr>
      </vt:variant>
      <vt:variant>
        <vt:i4>2</vt:i4>
      </vt:variant>
      <vt:variant>
        <vt:lpstr>Slayt Başlıkları</vt:lpstr>
      </vt:variant>
      <vt:variant>
        <vt:i4>61</vt:i4>
      </vt:variant>
    </vt:vector>
  </HeadingPairs>
  <TitlesOfParts>
    <vt:vector size="75" baseType="lpstr">
      <vt:lpstr>Proxima Nova Semibold</vt:lpstr>
      <vt:lpstr>Barlow Light</vt:lpstr>
      <vt:lpstr>Calibri</vt:lpstr>
      <vt:lpstr>Roboto</vt:lpstr>
      <vt:lpstr>Raleway Medium</vt:lpstr>
      <vt:lpstr>Barlow</vt:lpstr>
      <vt:lpstr>Raleway SemiBold</vt:lpstr>
      <vt:lpstr>Raleway</vt:lpstr>
      <vt:lpstr>Arial</vt:lpstr>
      <vt:lpstr>Georgia</vt:lpstr>
      <vt:lpstr>Comic Sans MS</vt:lpstr>
      <vt:lpstr>Times New Roman</vt:lpstr>
      <vt:lpstr>Gaoler template</vt:lpstr>
      <vt:lpstr>Simple Light</vt:lpstr>
      <vt:lpstr>DevOps</vt:lpstr>
      <vt:lpstr>PowerPoint Sunusu</vt:lpstr>
      <vt:lpstr>BEFORE (in-class session)</vt:lpstr>
      <vt:lpstr>Table of Contents</vt:lpstr>
      <vt:lpstr>What does DevOps focus on?</vt:lpstr>
      <vt:lpstr>What is DevOps</vt:lpstr>
      <vt:lpstr>What is DevOps</vt:lpstr>
      <vt:lpstr>What is DevOps</vt:lpstr>
      <vt:lpstr>What is DevOps</vt:lpstr>
      <vt:lpstr>What is DevOps</vt:lpstr>
      <vt:lpstr>What is DevOps</vt:lpstr>
      <vt:lpstr>What is DevOps</vt:lpstr>
      <vt:lpstr>What is DevOps</vt:lpstr>
      <vt:lpstr>What is DevOps </vt:lpstr>
      <vt:lpstr>What is DevOps </vt:lpstr>
      <vt:lpstr>What is DevOps </vt:lpstr>
      <vt:lpstr>What is DevOps </vt:lpstr>
      <vt:lpstr>What is DevOps </vt:lpstr>
      <vt:lpstr>What is DevOps</vt:lpstr>
      <vt:lpstr>What is DevOps </vt:lpstr>
      <vt:lpstr>What is DevOps </vt:lpstr>
      <vt:lpstr>What is DevOps</vt:lpstr>
      <vt:lpstr>What is DevSecOps?</vt:lpstr>
      <vt:lpstr>What is DevSecOps</vt:lpstr>
      <vt:lpstr>What is DevOps (Summary) </vt:lpstr>
      <vt:lpstr>What are the DevOps phases?</vt:lpstr>
      <vt:lpstr>DevOps Phases</vt:lpstr>
      <vt:lpstr>DevOps Phases</vt:lpstr>
      <vt:lpstr>DevOps Phases</vt:lpstr>
      <vt:lpstr>DevOps Phases</vt:lpstr>
      <vt:lpstr>DevOps Phases</vt:lpstr>
      <vt:lpstr>DevOps Phases</vt:lpstr>
      <vt:lpstr>DevOps Phases</vt:lpstr>
      <vt:lpstr>DevOps Phases</vt:lpstr>
      <vt:lpstr>DevOps Phases</vt:lpstr>
      <vt:lpstr>DevOps Phases</vt:lpstr>
      <vt:lpstr>DevOps Phases</vt:lpstr>
      <vt:lpstr>DevOps Phases</vt:lpstr>
      <vt:lpstr>DevOps Phases (Summary)</vt:lpstr>
      <vt:lpstr>PowerPoint Sunusu</vt:lpstr>
      <vt:lpstr>DevOps Processes</vt:lpstr>
      <vt:lpstr>DevOps Processes</vt:lpstr>
      <vt:lpstr>DevOps Processes</vt:lpstr>
      <vt:lpstr>DevOps Processes</vt:lpstr>
      <vt:lpstr>Introduction to DevOps</vt:lpstr>
      <vt:lpstr>Introduction to DevOps</vt:lpstr>
      <vt:lpstr>Introduction to DevOps</vt:lpstr>
      <vt:lpstr>Introduction to DevOps</vt:lpstr>
      <vt:lpstr>Introduction to DevOps</vt:lpstr>
      <vt:lpstr>Introduction to DevOps</vt:lpstr>
      <vt:lpstr>Introduction to DevOps</vt:lpstr>
      <vt:lpstr>DevOps Processes</vt:lpstr>
      <vt:lpstr>DevOps Processes (Summary) </vt:lpstr>
      <vt:lpstr>Advantages</vt:lpstr>
      <vt:lpstr>Advantages</vt:lpstr>
      <vt:lpstr>Disadvantages</vt:lpstr>
      <vt:lpstr>Disadvantages</vt:lpstr>
      <vt:lpstr>AFTER (in-class session)</vt:lpstr>
      <vt:lpstr>Summary (DevOps)</vt:lpstr>
      <vt:lpstr>THANKS!</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dc:title>
  <cp:lastModifiedBy>Şule Akın</cp:lastModifiedBy>
  <cp:revision>2</cp:revision>
  <dcterms:modified xsi:type="dcterms:W3CDTF">2023-12-19T14:13:09Z</dcterms:modified>
</cp:coreProperties>
</file>